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290" r:id="rId2"/>
    <p:sldId id="338" r:id="rId3"/>
    <p:sldId id="1096" r:id="rId4"/>
    <p:sldId id="355" r:id="rId5"/>
    <p:sldId id="851" r:id="rId6"/>
    <p:sldId id="850" r:id="rId7"/>
    <p:sldId id="349" r:id="rId8"/>
    <p:sldId id="1100" r:id="rId9"/>
    <p:sldId id="837" r:id="rId10"/>
    <p:sldId id="856" r:id="rId11"/>
    <p:sldId id="854" r:id="rId12"/>
    <p:sldId id="1060" r:id="rId13"/>
    <p:sldId id="268" r:id="rId14"/>
    <p:sldId id="373" r:id="rId15"/>
    <p:sldId id="1062" r:id="rId16"/>
    <p:sldId id="1101" r:id="rId17"/>
    <p:sldId id="311" r:id="rId18"/>
    <p:sldId id="360" r:id="rId19"/>
    <p:sldId id="1063" r:id="rId20"/>
    <p:sldId id="848" r:id="rId21"/>
    <p:sldId id="1094" r:id="rId22"/>
    <p:sldId id="1064" r:id="rId23"/>
    <p:sldId id="839" r:id="rId24"/>
    <p:sldId id="844" r:id="rId25"/>
    <p:sldId id="846" r:id="rId26"/>
    <p:sldId id="1065" r:id="rId27"/>
    <p:sldId id="1066" r:id="rId28"/>
    <p:sldId id="1095" r:id="rId29"/>
    <p:sldId id="287" r:id="rId30"/>
    <p:sldId id="852" r:id="rId31"/>
    <p:sldId id="1102" r:id="rId32"/>
    <p:sldId id="1067" r:id="rId33"/>
    <p:sldId id="310" r:id="rId34"/>
    <p:sldId id="1089" r:id="rId35"/>
    <p:sldId id="1091" r:id="rId36"/>
    <p:sldId id="1052" r:id="rId37"/>
    <p:sldId id="1051" r:id="rId38"/>
    <p:sldId id="1049" r:id="rId39"/>
    <p:sldId id="871" r:id="rId40"/>
    <p:sldId id="880" r:id="rId41"/>
    <p:sldId id="1098" r:id="rId42"/>
    <p:sldId id="1099" r:id="rId43"/>
    <p:sldId id="284" r:id="rId44"/>
    <p:sldId id="298" r:id="rId45"/>
    <p:sldId id="841" r:id="rId46"/>
    <p:sldId id="1038" r:id="rId47"/>
    <p:sldId id="1093" r:id="rId48"/>
    <p:sldId id="1092" r:id="rId49"/>
    <p:sldId id="1058" r:id="rId50"/>
    <p:sldId id="1090" r:id="rId51"/>
    <p:sldId id="109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A91D2C"/>
    <a:srgbClr val="25205E"/>
    <a:srgbClr val="26205E"/>
    <a:srgbClr val="071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63" autoAdjust="0"/>
    <p:restoredTop sz="94703"/>
  </p:normalViewPr>
  <p:slideViewPr>
    <p:cSldViewPr snapToGrid="0">
      <p:cViewPr varScale="1">
        <p:scale>
          <a:sx n="123" d="100"/>
          <a:sy n="123" d="100"/>
        </p:scale>
        <p:origin x="688" y="192"/>
      </p:cViewPr>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FA4DEF-497B-0D5F-1EA1-CEB3A057B4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EC5FE6-0CEB-633D-A5A2-6236C5E7C6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F3EC99-C6F1-4582-80D3-E6064247AD91}" type="datetimeFigureOut">
              <a:rPr lang="en-US" smtClean="0"/>
              <a:t>4/3/25</a:t>
            </a:fld>
            <a:endParaRPr lang="en-US"/>
          </a:p>
        </p:txBody>
      </p:sp>
      <p:sp>
        <p:nvSpPr>
          <p:cNvPr id="4" name="Footer Placeholder 3">
            <a:extLst>
              <a:ext uri="{FF2B5EF4-FFF2-40B4-BE49-F238E27FC236}">
                <a16:creationId xmlns:a16="http://schemas.microsoft.com/office/drawing/2014/main" id="{9DC07A17-CC9A-AE09-4335-8FD4D0295C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024AE7-8282-A805-9F46-C15F7CCE54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064F67-1010-4130-84DD-F7AB835A77B5}" type="slidenum">
              <a:rPr lang="en-US" smtClean="0"/>
              <a:t>‹#›</a:t>
            </a:fld>
            <a:endParaRPr lang="en-US"/>
          </a:p>
        </p:txBody>
      </p:sp>
    </p:spTree>
    <p:extLst>
      <p:ext uri="{BB962C8B-B14F-4D97-AF65-F5344CB8AC3E}">
        <p14:creationId xmlns:p14="http://schemas.microsoft.com/office/powerpoint/2010/main" val="4766405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45288-93BD-49F7-B41B-1F43275315FF}" type="datetimeFigureOut">
              <a:rPr lang="en-US" smtClean="0"/>
              <a:t>4/3/25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D96A0-3BDD-4D39-A26A-FF93A620BF47}" type="slidenum">
              <a:rPr lang="en-US" smtClean="0"/>
              <a:t>‹#›</a:t>
            </a:fld>
            <a:endParaRPr lang="en-US"/>
          </a:p>
        </p:txBody>
      </p:sp>
    </p:spTree>
    <p:extLst>
      <p:ext uri="{BB962C8B-B14F-4D97-AF65-F5344CB8AC3E}">
        <p14:creationId xmlns:p14="http://schemas.microsoft.com/office/powerpoint/2010/main" val="71690704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BD96A0-3BDD-4D39-A26A-FF93A620BF47}" type="slidenum">
              <a:rPr lang="en-US" smtClean="0"/>
              <a:t>6</a:t>
            </a:fld>
            <a:endParaRPr lang="en-US"/>
          </a:p>
        </p:txBody>
      </p:sp>
    </p:spTree>
    <p:extLst>
      <p:ext uri="{BB962C8B-B14F-4D97-AF65-F5344CB8AC3E}">
        <p14:creationId xmlns:p14="http://schemas.microsoft.com/office/powerpoint/2010/main" val="4016790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7</a:t>
            </a:fld>
            <a:endParaRPr lang="en-US"/>
          </a:p>
        </p:txBody>
      </p:sp>
    </p:spTree>
    <p:extLst>
      <p:ext uri="{BB962C8B-B14F-4D97-AF65-F5344CB8AC3E}">
        <p14:creationId xmlns:p14="http://schemas.microsoft.com/office/powerpoint/2010/main" val="4261861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5A9EBF-91FD-2F40-B54F-8B48B4AB474B}" type="slidenum">
              <a:rPr lang="en-US" smtClean="0"/>
              <a:pPr/>
              <a:t>12</a:t>
            </a:fld>
            <a:endParaRPr lang="en-US"/>
          </a:p>
        </p:txBody>
      </p:sp>
    </p:spTree>
    <p:extLst>
      <p:ext uri="{BB962C8B-B14F-4D97-AF65-F5344CB8AC3E}">
        <p14:creationId xmlns:p14="http://schemas.microsoft.com/office/powerpoint/2010/main" val="345270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3BBEE1-9E7D-436C-9E26-870F3846246C}" type="slidenum">
              <a:rPr lang="en-US" smtClean="0"/>
              <a:pPr/>
              <a:t>13</a:t>
            </a:fld>
            <a:endParaRPr lang="en-US"/>
          </a:p>
        </p:txBody>
      </p:sp>
    </p:spTree>
    <p:extLst>
      <p:ext uri="{BB962C8B-B14F-4D97-AF65-F5344CB8AC3E}">
        <p14:creationId xmlns:p14="http://schemas.microsoft.com/office/powerpoint/2010/main" val="2423774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18D839-52E9-1348-BB4E-36CF865E0CE5}" type="slidenum">
              <a:rPr lang="en-US" smtClean="0"/>
              <a:t>17</a:t>
            </a:fld>
            <a:endParaRPr lang="en-US"/>
          </a:p>
        </p:txBody>
      </p:sp>
    </p:spTree>
    <p:extLst>
      <p:ext uri="{BB962C8B-B14F-4D97-AF65-F5344CB8AC3E}">
        <p14:creationId xmlns:p14="http://schemas.microsoft.com/office/powerpoint/2010/main" val="146269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7280f0808f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27280f0808f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104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6f585ac597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g26f585ac597_0_38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7280f0808f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27280f0808f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A3FE6E-1091-B257-D514-FC2B0D5EAACF}"/>
              </a:ext>
            </a:extLst>
          </p:cNvPr>
          <p:cNvSpPr>
            <a:spLocks noGrp="1"/>
          </p:cNvSpPr>
          <p:nvPr>
            <p:ph type="ctrTitle" hasCustomPrompt="1"/>
          </p:nvPr>
        </p:nvSpPr>
        <p:spPr>
          <a:xfrm>
            <a:off x="827567" y="3283827"/>
            <a:ext cx="10536865" cy="1363108"/>
          </a:xfrm>
        </p:spPr>
        <p:txBody>
          <a:bodyPr anchor="ctr" anchorCtr="0">
            <a:normAutofit/>
          </a:bodyPr>
          <a:lstStyle>
            <a:lvl1pPr algn="ctr">
              <a:lnSpc>
                <a:spcPct val="90000"/>
              </a:lnSpc>
              <a:defRPr sz="6000" b="1">
                <a:solidFill>
                  <a:srgbClr val="26205E"/>
                </a:solidFill>
              </a:defRPr>
            </a:lvl1pPr>
          </a:lstStyle>
          <a:p>
            <a:r>
              <a:rPr lang="en-US" dirty="0"/>
              <a:t>Click to add Title</a:t>
            </a:r>
          </a:p>
        </p:txBody>
      </p:sp>
      <p:sp>
        <p:nvSpPr>
          <p:cNvPr id="6" name="Rectangle 5">
            <a:extLst>
              <a:ext uri="{FF2B5EF4-FFF2-40B4-BE49-F238E27FC236}">
                <a16:creationId xmlns:a16="http://schemas.microsoft.com/office/drawing/2014/main" id="{89086F85-6E23-2574-90F9-D53BABBD97E0}"/>
              </a:ext>
            </a:extLst>
          </p:cNvPr>
          <p:cNvSpPr/>
          <p:nvPr userDrawn="1"/>
        </p:nvSpPr>
        <p:spPr>
          <a:xfrm>
            <a:off x="4158491" y="930170"/>
            <a:ext cx="3793317" cy="1756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CC2468-9773-10C3-7E79-593CFD92E1B7}"/>
              </a:ext>
            </a:extLst>
          </p:cNvPr>
          <p:cNvPicPr>
            <a:picLocks noChangeAspect="1"/>
          </p:cNvPicPr>
          <p:nvPr userDrawn="1"/>
        </p:nvPicPr>
        <p:blipFill>
          <a:blip r:embed="rId3"/>
          <a:srcRect/>
          <a:stretch/>
        </p:blipFill>
        <p:spPr>
          <a:xfrm>
            <a:off x="4495529" y="1081373"/>
            <a:ext cx="3200942" cy="1405705"/>
          </a:xfrm>
          <a:prstGeom prst="rect">
            <a:avLst/>
          </a:prstGeom>
        </p:spPr>
      </p:pic>
      <p:sp>
        <p:nvSpPr>
          <p:cNvPr id="7" name="Slide Number Placeholder 5">
            <a:extLst>
              <a:ext uri="{FF2B5EF4-FFF2-40B4-BE49-F238E27FC236}">
                <a16:creationId xmlns:a16="http://schemas.microsoft.com/office/drawing/2014/main" id="{9C67E9F8-C69D-2DF9-1BFA-63EEF90670DD}"/>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
        <p:nvSpPr>
          <p:cNvPr id="8" name="Content Placeholder 2">
            <a:extLst>
              <a:ext uri="{FF2B5EF4-FFF2-40B4-BE49-F238E27FC236}">
                <a16:creationId xmlns:a16="http://schemas.microsoft.com/office/drawing/2014/main" id="{93042DC6-F96D-E1E8-8829-FA7511588EB4}"/>
              </a:ext>
            </a:extLst>
          </p:cNvPr>
          <p:cNvSpPr>
            <a:spLocks noGrp="1"/>
          </p:cNvSpPr>
          <p:nvPr>
            <p:ph idx="1" hasCustomPrompt="1"/>
          </p:nvPr>
        </p:nvSpPr>
        <p:spPr>
          <a:xfrm>
            <a:off x="827566" y="5181743"/>
            <a:ext cx="10536865" cy="589162"/>
          </a:xfrm>
        </p:spPr>
        <p:txBody>
          <a:bodyPr anchor="b" anchorCtr="1">
            <a:noAutofit/>
          </a:bodyPr>
          <a:lstStyle>
            <a:lvl1pPr marL="0" indent="0" algn="ctr">
              <a:buFontTx/>
              <a:buNone/>
              <a:defRPr sz="4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Click to add presenter name</a:t>
            </a:r>
          </a:p>
        </p:txBody>
      </p:sp>
      <p:sp>
        <p:nvSpPr>
          <p:cNvPr id="9" name="Content Placeholder 2">
            <a:extLst>
              <a:ext uri="{FF2B5EF4-FFF2-40B4-BE49-F238E27FC236}">
                <a16:creationId xmlns:a16="http://schemas.microsoft.com/office/drawing/2014/main" id="{014671F7-E8A8-5EC4-C8AD-29A13C6EEF31}"/>
              </a:ext>
            </a:extLst>
          </p:cNvPr>
          <p:cNvSpPr>
            <a:spLocks noGrp="1"/>
          </p:cNvSpPr>
          <p:nvPr>
            <p:ph idx="10" hasCustomPrompt="1"/>
          </p:nvPr>
        </p:nvSpPr>
        <p:spPr>
          <a:xfrm>
            <a:off x="827566" y="5726021"/>
            <a:ext cx="10536865" cy="534809"/>
          </a:xfrm>
        </p:spPr>
        <p:txBody>
          <a:bodyPr anchor="b" anchorCtr="1">
            <a:noAutofit/>
          </a:bodyPr>
          <a:lstStyle>
            <a:lvl1pPr marL="0" indent="0" algn="ctr">
              <a:buFontTx/>
              <a:buNone/>
              <a:defRPr sz="3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Event   |   Date</a:t>
            </a:r>
          </a:p>
        </p:txBody>
      </p:sp>
    </p:spTree>
    <p:extLst>
      <p:ext uri="{BB962C8B-B14F-4D97-AF65-F5344CB8AC3E}">
        <p14:creationId xmlns:p14="http://schemas.microsoft.com/office/powerpoint/2010/main" val="3547759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l="82292"/>
          <a:stretch/>
        </p:blipFill>
        <p:spPr>
          <a:xfrm>
            <a:off x="10061448" y="0"/>
            <a:ext cx="2130552" cy="6858000"/>
          </a:xfrm>
          <a:prstGeom prst="rect">
            <a:avLst/>
          </a:prstGeom>
        </p:spPr>
      </p:pic>
      <p:sp>
        <p:nvSpPr>
          <p:cNvPr id="12" name="Title 1">
            <a:extLst>
              <a:ext uri="{FF2B5EF4-FFF2-40B4-BE49-F238E27FC236}">
                <a16:creationId xmlns:a16="http://schemas.microsoft.com/office/drawing/2014/main" id="{7E9E688B-F046-28B9-F750-36FE66EAFD15}"/>
              </a:ext>
            </a:extLst>
          </p:cNvPr>
          <p:cNvSpPr>
            <a:spLocks noGrp="1"/>
          </p:cNvSpPr>
          <p:nvPr>
            <p:ph type="title"/>
          </p:nvPr>
        </p:nvSpPr>
        <p:spPr>
          <a:xfrm>
            <a:off x="596900" y="293482"/>
            <a:ext cx="92964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6281E7B4-5414-79CA-52C5-4AAE026D4420}"/>
              </a:ext>
            </a:extLst>
          </p:cNvPr>
          <p:cNvSpPr>
            <a:spLocks noGrp="1"/>
          </p:cNvSpPr>
          <p:nvPr>
            <p:ph idx="1"/>
          </p:nvPr>
        </p:nvSpPr>
        <p:spPr>
          <a:xfrm>
            <a:off x="596900" y="1854810"/>
            <a:ext cx="92964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AEC41A3A-552F-93DD-FAE1-A74A39D7CAE0}"/>
              </a:ext>
            </a:extLst>
          </p:cNvPr>
          <p:cNvCxnSpPr>
            <a:cxnSpLocks/>
          </p:cNvCxnSpPr>
          <p:nvPr userDrawn="1"/>
        </p:nvCxnSpPr>
        <p:spPr>
          <a:xfrm flipH="1">
            <a:off x="1320800" y="376422"/>
            <a:ext cx="10871200" cy="0"/>
          </a:xfrm>
          <a:prstGeom prst="line">
            <a:avLst/>
          </a:prstGeom>
          <a:ln w="22225">
            <a:solidFill>
              <a:schemeClr val="accent4"/>
            </a:solidFill>
          </a:ln>
        </p:spPr>
        <p:style>
          <a:lnRef idx="2">
            <a:schemeClr val="accent1"/>
          </a:lnRef>
          <a:fillRef idx="0">
            <a:schemeClr val="accent1"/>
          </a:fillRef>
          <a:effectRef idx="1">
            <a:schemeClr val="accent1"/>
          </a:effectRef>
          <a:fontRef idx="minor">
            <a:schemeClr val="tx1"/>
          </a:fontRef>
        </p:style>
      </p:cxnSp>
      <p:sp>
        <p:nvSpPr>
          <p:cNvPr id="19" name="Slide Number Placeholder 5">
            <a:extLst>
              <a:ext uri="{FF2B5EF4-FFF2-40B4-BE49-F238E27FC236}">
                <a16:creationId xmlns:a16="http://schemas.microsoft.com/office/drawing/2014/main" id="{47AA259D-3BC5-46DB-C583-AED0716327AE}"/>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271687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a:stretch/>
        </p:blipFill>
        <p:spPr>
          <a:xfrm>
            <a:off x="-2" y="0"/>
            <a:ext cx="12192001" cy="6858000"/>
          </a:xfrm>
          <a:prstGeom prst="rect">
            <a:avLst/>
          </a:prstGeom>
        </p:spPr>
      </p:pic>
      <p:sp>
        <p:nvSpPr>
          <p:cNvPr id="9" name="Title 1">
            <a:extLst>
              <a:ext uri="{FF2B5EF4-FFF2-40B4-BE49-F238E27FC236}">
                <a16:creationId xmlns:a16="http://schemas.microsoft.com/office/drawing/2014/main" id="{6E2F6D87-4DA1-324F-1EF6-390F3A1C6E58}"/>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2">
            <a:extLst>
              <a:ext uri="{FF2B5EF4-FFF2-40B4-BE49-F238E27FC236}">
                <a16:creationId xmlns:a16="http://schemas.microsoft.com/office/drawing/2014/main" id="{04FFFDFD-DB7B-DCAB-138B-E5AF8CEE77E4}"/>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A logo with red and blue letters&#10;&#10;Description automatically generated">
            <a:extLst>
              <a:ext uri="{FF2B5EF4-FFF2-40B4-BE49-F238E27FC236}">
                <a16:creationId xmlns:a16="http://schemas.microsoft.com/office/drawing/2014/main" id="{BE0007E2-37FB-2A38-C239-9104B047A3C1}"/>
              </a:ext>
            </a:extLst>
          </p:cNvPr>
          <p:cNvPicPr>
            <a:picLocks noChangeAspect="1"/>
          </p:cNvPicPr>
          <p:nvPr userDrawn="1"/>
        </p:nvPicPr>
        <p:blipFill>
          <a:blip r:embed="rId3"/>
          <a:stretch>
            <a:fillRect/>
          </a:stretch>
        </p:blipFill>
        <p:spPr>
          <a:xfrm>
            <a:off x="326066" y="6127774"/>
            <a:ext cx="1176731" cy="517388"/>
          </a:xfrm>
          <a:prstGeom prst="rect">
            <a:avLst/>
          </a:prstGeom>
        </p:spPr>
      </p:pic>
      <p:sp>
        <p:nvSpPr>
          <p:cNvPr id="14" name="Slide Number Placeholder 5">
            <a:extLst>
              <a:ext uri="{FF2B5EF4-FFF2-40B4-BE49-F238E27FC236}">
                <a16:creationId xmlns:a16="http://schemas.microsoft.com/office/drawing/2014/main" id="{CD3D452D-1C50-733F-BC89-BC1B1DD8194C}"/>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accent5">
                    <a:lumMod val="10000"/>
                  </a:schemeClr>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4061337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NA BACKGROU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5EB2DC65-4BCC-316D-E208-B9948256BABD}"/>
              </a:ext>
            </a:extLst>
          </p:cNvPr>
          <p:cNvSpPr/>
          <p:nvPr userDrawn="1"/>
        </p:nvSpPr>
        <p:spPr>
          <a:xfrm>
            <a:off x="230587" y="6033306"/>
            <a:ext cx="1383527" cy="6985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3" name="Slide Number Placeholder 5">
            <a:extLst>
              <a:ext uri="{FF2B5EF4-FFF2-40B4-BE49-F238E27FC236}">
                <a16:creationId xmlns:a16="http://schemas.microsoft.com/office/drawing/2014/main" id="{C56B1E30-EB34-962D-AF5A-49AF80E639F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
        <p:nvSpPr>
          <p:cNvPr id="3" name="Title 1">
            <a:extLst>
              <a:ext uri="{FF2B5EF4-FFF2-40B4-BE49-F238E27FC236}">
                <a16:creationId xmlns:a16="http://schemas.microsoft.com/office/drawing/2014/main" id="{73876DE7-D576-2946-431B-78078B2CAA1E}"/>
              </a:ext>
            </a:extLst>
          </p:cNvPr>
          <p:cNvSpPr>
            <a:spLocks noGrp="1"/>
          </p:cNvSpPr>
          <p:nvPr>
            <p:ph type="title"/>
          </p:nvPr>
        </p:nvSpPr>
        <p:spPr>
          <a:xfrm>
            <a:off x="596900" y="293482"/>
            <a:ext cx="10972800" cy="1561328"/>
          </a:xfrm>
        </p:spPr>
        <p:txBody>
          <a:bodyPr/>
          <a:lstStyle>
            <a:lvl1pPr>
              <a:defRPr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0B6EC243-12E6-A69C-8600-7760688D6DD8}"/>
              </a:ext>
            </a:extLst>
          </p:cNvPr>
          <p:cNvSpPr>
            <a:spLocks noGrp="1"/>
          </p:cNvSpPr>
          <p:nvPr>
            <p:ph idx="1"/>
          </p:nvPr>
        </p:nvSpPr>
        <p:spPr>
          <a:xfrm>
            <a:off x="596900" y="1854810"/>
            <a:ext cx="10972800" cy="4158252"/>
          </a:xfrm>
        </p:spPr>
        <p:txBody>
          <a:bodyPr/>
          <a:lstStyle>
            <a:lvl1pPr>
              <a:buClr>
                <a:schemeClr val="accent1"/>
              </a:buClr>
              <a:defRPr>
                <a:solidFill>
                  <a:schemeClr val="bg1"/>
                </a:solidFill>
                <a:latin typeface="Garamond" panose="02020404030301010803" pitchFamily="18" charset="0"/>
                <a:cs typeface="Arial" panose="020B0604020202020204" pitchFamily="34" charset="0"/>
              </a:defRPr>
            </a:lvl1pPr>
            <a:lvl2pPr>
              <a:buClr>
                <a:schemeClr val="accent1"/>
              </a:buClr>
              <a:defRPr>
                <a:solidFill>
                  <a:schemeClr val="bg1"/>
                </a:solidFill>
                <a:latin typeface="Garamond" panose="02020404030301010803" pitchFamily="18" charset="0"/>
                <a:cs typeface="Arial" panose="020B0604020202020204" pitchFamily="34" charset="0"/>
              </a:defRPr>
            </a:lvl2pPr>
            <a:lvl3pPr>
              <a:buClr>
                <a:schemeClr val="accent1"/>
              </a:buClr>
              <a:defRPr>
                <a:solidFill>
                  <a:schemeClr val="bg1"/>
                </a:solidFill>
                <a:latin typeface="Garamond" panose="02020404030301010803" pitchFamily="18" charset="0"/>
                <a:cs typeface="Arial" panose="020B0604020202020204" pitchFamily="34" charset="0"/>
              </a:defRPr>
            </a:lvl3pPr>
            <a:lvl4pPr>
              <a:buClr>
                <a:schemeClr val="accent1"/>
              </a:buClr>
              <a:defRPr>
                <a:solidFill>
                  <a:schemeClr val="bg1"/>
                </a:solidFill>
                <a:latin typeface="Garamond" panose="02020404030301010803" pitchFamily="18" charset="0"/>
                <a:cs typeface="Arial" panose="020B0604020202020204" pitchFamily="34" charset="0"/>
              </a:defRPr>
            </a:lvl4pPr>
            <a:lvl5pPr>
              <a:buClr>
                <a:schemeClr val="accent1"/>
              </a:buClr>
              <a:defRPr>
                <a:solidFill>
                  <a:schemeClr val="bg1"/>
                </a:solidFill>
                <a:latin typeface="Garamond" panose="020204040303010108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logo with red and blue letters&#10;&#10;Description automatically generated">
            <a:extLst>
              <a:ext uri="{FF2B5EF4-FFF2-40B4-BE49-F238E27FC236}">
                <a16:creationId xmlns:a16="http://schemas.microsoft.com/office/drawing/2014/main" id="{142CB21D-841F-FA3C-891B-B5DACA79D8BB}"/>
              </a:ext>
            </a:extLst>
          </p:cNvPr>
          <p:cNvPicPr>
            <a:picLocks noChangeAspect="1"/>
          </p:cNvPicPr>
          <p:nvPr userDrawn="1"/>
        </p:nvPicPr>
        <p:blipFill>
          <a:blip r:embed="rId3"/>
          <a:stretch>
            <a:fillRect/>
          </a:stretch>
        </p:blipFill>
        <p:spPr>
          <a:xfrm>
            <a:off x="326066" y="6127774"/>
            <a:ext cx="1176731" cy="517388"/>
          </a:xfrm>
          <a:prstGeom prst="rect">
            <a:avLst/>
          </a:prstGeom>
        </p:spPr>
      </p:pic>
    </p:spTree>
    <p:extLst>
      <p:ext uri="{BB962C8B-B14F-4D97-AF65-F5344CB8AC3E}">
        <p14:creationId xmlns:p14="http://schemas.microsoft.com/office/powerpoint/2010/main" val="2061892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ER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CBC66E6-68FB-5B0B-C4C4-928BA3A2435E}"/>
              </a:ext>
            </a:extLst>
          </p:cNvPr>
          <p:cNvSpPr/>
          <p:nvPr userDrawn="1"/>
        </p:nvSpPr>
        <p:spPr>
          <a:xfrm>
            <a:off x="3455581" y="2121195"/>
            <a:ext cx="5280837" cy="2615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C9903B0-B744-F1F7-4075-4E5D45171C84}"/>
              </a:ext>
            </a:extLst>
          </p:cNvPr>
          <p:cNvPicPr>
            <a:picLocks noChangeAspect="1"/>
          </p:cNvPicPr>
          <p:nvPr userDrawn="1"/>
        </p:nvPicPr>
        <p:blipFill>
          <a:blip r:embed="rId3"/>
          <a:srcRect/>
          <a:stretch/>
        </p:blipFill>
        <p:spPr>
          <a:xfrm>
            <a:off x="3776531" y="2410397"/>
            <a:ext cx="4638937" cy="2037205"/>
          </a:xfrm>
          <a:prstGeom prst="rect">
            <a:avLst/>
          </a:prstGeom>
        </p:spPr>
      </p:pic>
    </p:spTree>
    <p:extLst>
      <p:ext uri="{BB962C8B-B14F-4D97-AF65-F5344CB8AC3E}">
        <p14:creationId xmlns:p14="http://schemas.microsoft.com/office/powerpoint/2010/main" val="7868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ER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B7FFE65-E63E-891D-EAD0-AEC7F1636E22}"/>
              </a:ext>
            </a:extLst>
          </p:cNvPr>
          <p:cNvPicPr>
            <a:picLocks noChangeAspect="1"/>
          </p:cNvPicPr>
          <p:nvPr userDrawn="1"/>
        </p:nvPicPr>
        <p:blipFill>
          <a:blip r:embed="rId3"/>
          <a:srcRect/>
          <a:stretch/>
        </p:blipFill>
        <p:spPr>
          <a:xfrm>
            <a:off x="3776531" y="2410397"/>
            <a:ext cx="4638937" cy="2037205"/>
          </a:xfrm>
          <a:prstGeom prst="rect">
            <a:avLst/>
          </a:prstGeom>
        </p:spPr>
      </p:pic>
    </p:spTree>
    <p:extLst>
      <p:ext uri="{BB962C8B-B14F-4D97-AF65-F5344CB8AC3E}">
        <p14:creationId xmlns:p14="http://schemas.microsoft.com/office/powerpoint/2010/main" val="635806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ER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4C0013-BD3C-5ED3-91AC-C8F15EB5D23A}"/>
              </a:ext>
            </a:extLst>
          </p:cNvPr>
          <p:cNvPicPr>
            <a:picLocks noChangeAspect="1"/>
          </p:cNvPicPr>
          <p:nvPr userDrawn="1"/>
        </p:nvPicPr>
        <p:blipFill>
          <a:blip r:embed="rId2"/>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A1928F5-41ED-78BF-9DBD-FC0CDA792B7F}"/>
              </a:ext>
            </a:extLst>
          </p:cNvPr>
          <p:cNvSpPr/>
          <p:nvPr userDrawn="1"/>
        </p:nvSpPr>
        <p:spPr>
          <a:xfrm>
            <a:off x="3455581" y="2121195"/>
            <a:ext cx="5280837" cy="2615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D27874-2018-EAC0-FF20-4174A7DBCB74}"/>
              </a:ext>
            </a:extLst>
          </p:cNvPr>
          <p:cNvPicPr>
            <a:picLocks noChangeAspect="1"/>
          </p:cNvPicPr>
          <p:nvPr userDrawn="1"/>
        </p:nvPicPr>
        <p:blipFill>
          <a:blip r:embed="rId3"/>
          <a:srcRect/>
          <a:stretch/>
        </p:blipFill>
        <p:spPr>
          <a:xfrm>
            <a:off x="3776531" y="2410397"/>
            <a:ext cx="4638937" cy="2037205"/>
          </a:xfrm>
          <a:prstGeom prst="rect">
            <a:avLst/>
          </a:prstGeom>
        </p:spPr>
      </p:pic>
    </p:spTree>
    <p:extLst>
      <p:ext uri="{BB962C8B-B14F-4D97-AF65-F5344CB8AC3E}">
        <p14:creationId xmlns:p14="http://schemas.microsoft.com/office/powerpoint/2010/main" val="3932399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LOGO">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0B6C659-EC79-25B4-AF09-4D7CA7DA3C84}"/>
              </a:ext>
            </a:extLst>
          </p:cNvPr>
          <p:cNvSpPr>
            <a:spLocks noGrp="1"/>
          </p:cNvSpPr>
          <p:nvPr>
            <p:ph type="sldNum" sz="quarter" idx="4"/>
          </p:nvPr>
        </p:nvSpPr>
        <p:spPr>
          <a:xfrm>
            <a:off x="9144000" y="6310312"/>
            <a:ext cx="2743200" cy="365125"/>
          </a:xfrm>
          <a:prstGeom prst="rect">
            <a:avLst/>
          </a:prstGeom>
        </p:spPr>
        <p:txBody>
          <a:bodyPr vert="horz" lIns="91440" tIns="45720" rIns="91440" bIns="45720" rtlCol="0" anchor="ctr"/>
          <a:lstStyle>
            <a:lvl1pPr algn="r">
              <a:defRPr sz="1400" b="1">
                <a:solidFill>
                  <a:schemeClr val="accent5">
                    <a:lumMod val="10000"/>
                  </a:schemeClr>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2059261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AIP-2017 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175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tx">
  <p:cSld name="Title and Content">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838" y="115878"/>
            <a:ext cx="10977091" cy="1335671"/>
          </a:xfrm>
          <a:prstGeom prst="rect">
            <a:avLst/>
          </a:prstGeom>
          <a:noFill/>
          <a:ln>
            <a:noFill/>
          </a:ln>
        </p:spPr>
        <p:txBody>
          <a:bodyPr spcFirstLastPara="1" wrap="square" lIns="108800" tIns="108800" rIns="108800" bIns="108800" anchor="b" anchorCtr="0">
            <a:normAutofit/>
          </a:bodyPr>
          <a:lstStyle>
            <a:lvl1pPr lvl="0" algn="l">
              <a:lnSpc>
                <a:spcPct val="100000"/>
              </a:lnSpc>
              <a:spcBef>
                <a:spcPts val="0"/>
              </a:spcBef>
              <a:spcAft>
                <a:spcPts val="0"/>
              </a:spcAft>
              <a:buClr>
                <a:srgbClr val="000000"/>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2" name="Google Shape;22;p6"/>
          <p:cNvSpPr txBox="1">
            <a:spLocks noGrp="1"/>
          </p:cNvSpPr>
          <p:nvPr>
            <p:ph type="body" idx="1"/>
          </p:nvPr>
        </p:nvSpPr>
        <p:spPr>
          <a:xfrm>
            <a:off x="609838" y="1600200"/>
            <a:ext cx="10977091" cy="4314553"/>
          </a:xfrm>
          <a:prstGeom prst="rect">
            <a:avLst/>
          </a:prstGeom>
          <a:noFill/>
          <a:ln>
            <a:noFill/>
          </a:ln>
        </p:spPr>
        <p:txBody>
          <a:bodyPr spcFirstLastPara="1" wrap="square" lIns="108800" tIns="108800" rIns="108800" bIns="108800" anchor="t" anchorCtr="0">
            <a:normAutofit/>
          </a:bodyPr>
          <a:lstStyle>
            <a:lvl1pPr marL="228600" lvl="0" indent="-171450" algn="l">
              <a:lnSpc>
                <a:spcPct val="150000"/>
              </a:lnSpc>
              <a:spcBef>
                <a:spcPts val="300"/>
              </a:spcBef>
              <a:spcAft>
                <a:spcPts val="0"/>
              </a:spcAft>
              <a:buSzPts val="1800"/>
              <a:buChar char="•"/>
              <a:defRPr/>
            </a:lvl1pPr>
            <a:lvl2pPr marL="457200" lvl="1" indent="-171450" algn="l">
              <a:lnSpc>
                <a:spcPct val="150000"/>
              </a:lnSpc>
              <a:spcBef>
                <a:spcPts val="300"/>
              </a:spcBef>
              <a:spcAft>
                <a:spcPts val="0"/>
              </a:spcAft>
              <a:buSzPts val="1800"/>
              <a:buChar char="•"/>
              <a:defRPr/>
            </a:lvl2pPr>
            <a:lvl3pPr marL="685800" lvl="2" indent="-171450" algn="l">
              <a:lnSpc>
                <a:spcPct val="150000"/>
              </a:lnSpc>
              <a:spcBef>
                <a:spcPts val="300"/>
              </a:spcBef>
              <a:spcAft>
                <a:spcPts val="0"/>
              </a:spcAft>
              <a:buSzPts val="1800"/>
              <a:buChar char="•"/>
              <a:defRPr/>
            </a:lvl3pPr>
            <a:lvl4pPr marL="914400" lvl="3" indent="-171450" algn="l">
              <a:lnSpc>
                <a:spcPct val="150000"/>
              </a:lnSpc>
              <a:spcBef>
                <a:spcPts val="300"/>
              </a:spcBef>
              <a:spcAft>
                <a:spcPts val="0"/>
              </a:spcAft>
              <a:buSzPts val="1800"/>
              <a:buChar char="•"/>
              <a:defRPr/>
            </a:lvl4pPr>
            <a:lvl5pPr marL="1143000" lvl="4" indent="-171450" algn="l">
              <a:lnSpc>
                <a:spcPct val="150000"/>
              </a:lnSpc>
              <a:spcBef>
                <a:spcPts val="300"/>
              </a:spcBef>
              <a:spcAft>
                <a:spcPts val="0"/>
              </a:spcAft>
              <a:buSzPts val="1800"/>
              <a:buChar char="•"/>
              <a:defRPr/>
            </a:lvl5pPr>
            <a:lvl6pPr marL="1371600" lvl="5" indent="-171450" algn="l">
              <a:lnSpc>
                <a:spcPct val="150000"/>
              </a:lnSpc>
              <a:spcBef>
                <a:spcPts val="300"/>
              </a:spcBef>
              <a:spcAft>
                <a:spcPts val="0"/>
              </a:spcAft>
              <a:buSzPts val="1800"/>
              <a:buChar char="•"/>
              <a:defRPr/>
            </a:lvl6pPr>
            <a:lvl7pPr marL="1600200" lvl="6" indent="-171450" algn="l">
              <a:lnSpc>
                <a:spcPct val="150000"/>
              </a:lnSpc>
              <a:spcBef>
                <a:spcPts val="300"/>
              </a:spcBef>
              <a:spcAft>
                <a:spcPts val="0"/>
              </a:spcAft>
              <a:buSzPts val="1800"/>
              <a:buChar char="•"/>
              <a:defRPr/>
            </a:lvl7pPr>
            <a:lvl8pPr marL="1828800" lvl="7" indent="-171450" algn="l">
              <a:lnSpc>
                <a:spcPct val="150000"/>
              </a:lnSpc>
              <a:spcBef>
                <a:spcPts val="300"/>
              </a:spcBef>
              <a:spcAft>
                <a:spcPts val="0"/>
              </a:spcAft>
              <a:buSzPts val="1800"/>
              <a:buChar char="•"/>
              <a:defRPr/>
            </a:lvl8pPr>
            <a:lvl9pPr marL="2057400" lvl="8" indent="-171450" algn="l">
              <a:lnSpc>
                <a:spcPct val="150000"/>
              </a:lnSpc>
              <a:spcBef>
                <a:spcPts val="300"/>
              </a:spcBef>
              <a:spcAft>
                <a:spcPts val="0"/>
              </a:spcAft>
              <a:buSzPts val="1800"/>
              <a:buChar char="•"/>
              <a:defRPr/>
            </a:lvl9pPr>
          </a:lstStyle>
          <a:p>
            <a:endParaRPr/>
          </a:p>
        </p:txBody>
      </p:sp>
      <p:sp>
        <p:nvSpPr>
          <p:cNvPr id="23" name="Google Shape;23;p6"/>
          <p:cNvSpPr txBox="1">
            <a:spLocks noGrp="1"/>
          </p:cNvSpPr>
          <p:nvPr>
            <p:ph type="sldNum" idx="12"/>
          </p:nvPr>
        </p:nvSpPr>
        <p:spPr>
          <a:xfrm>
            <a:off x="11273676" y="5993818"/>
            <a:ext cx="313253" cy="866056"/>
          </a:xfrm>
          <a:prstGeom prst="rect">
            <a:avLst/>
          </a:prstGeom>
          <a:noFill/>
          <a:ln>
            <a:noFill/>
          </a:ln>
        </p:spPr>
        <p:txBody>
          <a:bodyPr spcFirstLastPara="1" wrap="square" lIns="108800" tIns="108800" rIns="108800" bIns="108800" anchor="ctr" anchorCtr="0">
            <a:spAutoFit/>
          </a:bodyPr>
          <a:lstStyle>
            <a:lvl1pPr marL="0" lvl="0" indent="0" algn="r">
              <a:lnSpc>
                <a:spcPct val="100000"/>
              </a:lnSpc>
              <a:spcBef>
                <a:spcPts val="0"/>
              </a:spcBef>
              <a:spcAft>
                <a:spcPts val="0"/>
              </a:spcAft>
              <a:buClr>
                <a:srgbClr val="000000"/>
              </a:buClr>
              <a:buSzPts val="2800"/>
              <a:buFont typeface="Quattrocento Sans"/>
              <a:buNone/>
              <a:defRPr sz="1400">
                <a:latin typeface="Quattrocento Sans"/>
                <a:ea typeface="Quattrocento Sans"/>
                <a:cs typeface="Quattrocento Sans"/>
                <a:sym typeface="Quattrocento Sans"/>
              </a:defRPr>
            </a:lvl1pPr>
            <a:lvl2pPr marL="0" lvl="1" indent="0" algn="r">
              <a:lnSpc>
                <a:spcPct val="100000"/>
              </a:lnSpc>
              <a:spcBef>
                <a:spcPts val="0"/>
              </a:spcBef>
              <a:spcAft>
                <a:spcPts val="0"/>
              </a:spcAft>
              <a:buClr>
                <a:srgbClr val="000000"/>
              </a:buClr>
              <a:buSzPts val="2800"/>
              <a:buFont typeface="Quattrocento Sans"/>
              <a:buNone/>
              <a:defRPr sz="1400">
                <a:latin typeface="Quattrocento Sans"/>
                <a:ea typeface="Quattrocento Sans"/>
                <a:cs typeface="Quattrocento Sans"/>
                <a:sym typeface="Quattrocento Sans"/>
              </a:defRPr>
            </a:lvl2pPr>
            <a:lvl3pPr marL="0" lvl="2" indent="0" algn="r">
              <a:lnSpc>
                <a:spcPct val="100000"/>
              </a:lnSpc>
              <a:spcBef>
                <a:spcPts val="0"/>
              </a:spcBef>
              <a:spcAft>
                <a:spcPts val="0"/>
              </a:spcAft>
              <a:buClr>
                <a:srgbClr val="000000"/>
              </a:buClr>
              <a:buSzPts val="2800"/>
              <a:buFont typeface="Quattrocento Sans"/>
              <a:buNone/>
              <a:defRPr sz="1400">
                <a:latin typeface="Quattrocento Sans"/>
                <a:ea typeface="Quattrocento Sans"/>
                <a:cs typeface="Quattrocento Sans"/>
                <a:sym typeface="Quattrocento Sans"/>
              </a:defRPr>
            </a:lvl3pPr>
            <a:lvl4pPr marL="0" lvl="3" indent="0" algn="r">
              <a:lnSpc>
                <a:spcPct val="100000"/>
              </a:lnSpc>
              <a:spcBef>
                <a:spcPts val="0"/>
              </a:spcBef>
              <a:spcAft>
                <a:spcPts val="0"/>
              </a:spcAft>
              <a:buClr>
                <a:srgbClr val="000000"/>
              </a:buClr>
              <a:buSzPts val="2800"/>
              <a:buFont typeface="Quattrocento Sans"/>
              <a:buNone/>
              <a:defRPr sz="1400">
                <a:latin typeface="Quattrocento Sans"/>
                <a:ea typeface="Quattrocento Sans"/>
                <a:cs typeface="Quattrocento Sans"/>
                <a:sym typeface="Quattrocento Sans"/>
              </a:defRPr>
            </a:lvl4pPr>
            <a:lvl5pPr marL="0" lvl="4" indent="0" algn="r">
              <a:lnSpc>
                <a:spcPct val="100000"/>
              </a:lnSpc>
              <a:spcBef>
                <a:spcPts val="0"/>
              </a:spcBef>
              <a:spcAft>
                <a:spcPts val="0"/>
              </a:spcAft>
              <a:buClr>
                <a:srgbClr val="000000"/>
              </a:buClr>
              <a:buSzPts val="2800"/>
              <a:buFont typeface="Quattrocento Sans"/>
              <a:buNone/>
              <a:defRPr sz="1400">
                <a:latin typeface="Quattrocento Sans"/>
                <a:ea typeface="Quattrocento Sans"/>
                <a:cs typeface="Quattrocento Sans"/>
                <a:sym typeface="Quattrocento Sans"/>
              </a:defRPr>
            </a:lvl5pPr>
            <a:lvl6pPr marL="0" lvl="5" indent="0" algn="r">
              <a:lnSpc>
                <a:spcPct val="100000"/>
              </a:lnSpc>
              <a:spcBef>
                <a:spcPts val="0"/>
              </a:spcBef>
              <a:spcAft>
                <a:spcPts val="0"/>
              </a:spcAft>
              <a:buClr>
                <a:srgbClr val="000000"/>
              </a:buClr>
              <a:buSzPts val="2800"/>
              <a:buFont typeface="Quattrocento Sans"/>
              <a:buNone/>
              <a:defRPr sz="1400">
                <a:latin typeface="Quattrocento Sans"/>
                <a:ea typeface="Quattrocento Sans"/>
                <a:cs typeface="Quattrocento Sans"/>
                <a:sym typeface="Quattrocento Sans"/>
              </a:defRPr>
            </a:lvl6pPr>
            <a:lvl7pPr marL="0" lvl="6" indent="0" algn="r">
              <a:lnSpc>
                <a:spcPct val="100000"/>
              </a:lnSpc>
              <a:spcBef>
                <a:spcPts val="0"/>
              </a:spcBef>
              <a:spcAft>
                <a:spcPts val="0"/>
              </a:spcAft>
              <a:buClr>
                <a:srgbClr val="000000"/>
              </a:buClr>
              <a:buSzPts val="2800"/>
              <a:buFont typeface="Quattrocento Sans"/>
              <a:buNone/>
              <a:defRPr sz="1400">
                <a:latin typeface="Quattrocento Sans"/>
                <a:ea typeface="Quattrocento Sans"/>
                <a:cs typeface="Quattrocento Sans"/>
                <a:sym typeface="Quattrocento Sans"/>
              </a:defRPr>
            </a:lvl7pPr>
            <a:lvl8pPr marL="0" lvl="7" indent="0" algn="r">
              <a:lnSpc>
                <a:spcPct val="100000"/>
              </a:lnSpc>
              <a:spcBef>
                <a:spcPts val="0"/>
              </a:spcBef>
              <a:spcAft>
                <a:spcPts val="0"/>
              </a:spcAft>
              <a:buClr>
                <a:srgbClr val="000000"/>
              </a:buClr>
              <a:buSzPts val="2800"/>
              <a:buFont typeface="Quattrocento Sans"/>
              <a:buNone/>
              <a:defRPr sz="1400">
                <a:latin typeface="Quattrocento Sans"/>
                <a:ea typeface="Quattrocento Sans"/>
                <a:cs typeface="Quattrocento Sans"/>
                <a:sym typeface="Quattrocento Sans"/>
              </a:defRPr>
            </a:lvl8pPr>
            <a:lvl9pPr marL="0" lvl="8" indent="0" algn="r">
              <a:lnSpc>
                <a:spcPct val="100000"/>
              </a:lnSpc>
              <a:spcBef>
                <a:spcPts val="0"/>
              </a:spcBef>
              <a:spcAft>
                <a:spcPts val="0"/>
              </a:spcAft>
              <a:buClr>
                <a:srgbClr val="000000"/>
              </a:buClr>
              <a:buSzPts val="2800"/>
              <a:buFont typeface="Quattrocento Sans"/>
              <a:buNone/>
              <a:defRPr sz="1400">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08677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341120"/>
            <a:ext cx="11216640" cy="4876800"/>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7818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4E3A0-9CBB-8B14-85CA-584EF106A36F}"/>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9A68959-5EC3-1879-2580-69D0E211E70D}"/>
              </a:ext>
            </a:extLst>
          </p:cNvPr>
          <p:cNvSpPr/>
          <p:nvPr userDrawn="1"/>
        </p:nvSpPr>
        <p:spPr>
          <a:xfrm>
            <a:off x="4158491" y="930170"/>
            <a:ext cx="3793317" cy="1756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2A915BF-7786-15B8-1843-B6EE10080466}"/>
              </a:ext>
            </a:extLst>
          </p:cNvPr>
          <p:cNvPicPr>
            <a:picLocks noChangeAspect="1"/>
          </p:cNvPicPr>
          <p:nvPr userDrawn="1"/>
        </p:nvPicPr>
        <p:blipFill>
          <a:blip r:embed="rId3"/>
          <a:srcRect/>
          <a:stretch/>
        </p:blipFill>
        <p:spPr>
          <a:xfrm>
            <a:off x="4495529" y="1081373"/>
            <a:ext cx="3200942" cy="1405705"/>
          </a:xfrm>
          <a:prstGeom prst="rect">
            <a:avLst/>
          </a:prstGeom>
        </p:spPr>
      </p:pic>
      <p:sp>
        <p:nvSpPr>
          <p:cNvPr id="8" name="Slide Number Placeholder 5">
            <a:extLst>
              <a:ext uri="{FF2B5EF4-FFF2-40B4-BE49-F238E27FC236}">
                <a16:creationId xmlns:a16="http://schemas.microsoft.com/office/drawing/2014/main" id="{44CE0082-00DA-A956-331F-9DFEA9A5C55A}"/>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
        <p:nvSpPr>
          <p:cNvPr id="11" name="Title 1">
            <a:extLst>
              <a:ext uri="{FF2B5EF4-FFF2-40B4-BE49-F238E27FC236}">
                <a16:creationId xmlns:a16="http://schemas.microsoft.com/office/drawing/2014/main" id="{C68EF58B-04A6-69BE-51EA-7EB2C3BB2ECE}"/>
              </a:ext>
            </a:extLst>
          </p:cNvPr>
          <p:cNvSpPr>
            <a:spLocks noGrp="1"/>
          </p:cNvSpPr>
          <p:nvPr>
            <p:ph type="ctrTitle" hasCustomPrompt="1"/>
          </p:nvPr>
        </p:nvSpPr>
        <p:spPr>
          <a:xfrm>
            <a:off x="827567" y="3262561"/>
            <a:ext cx="10536865" cy="1363108"/>
          </a:xfrm>
        </p:spPr>
        <p:txBody>
          <a:bodyPr anchor="ctr" anchorCtr="0">
            <a:normAutofit/>
          </a:bodyPr>
          <a:lstStyle>
            <a:lvl1pPr algn="ctr">
              <a:lnSpc>
                <a:spcPct val="90000"/>
              </a:lnSpc>
              <a:defRPr sz="6000" b="1">
                <a:solidFill>
                  <a:srgbClr val="25205E"/>
                </a:solidFill>
              </a:defRPr>
            </a:lvl1pPr>
          </a:lstStyle>
          <a:p>
            <a:r>
              <a:rPr lang="en-US" dirty="0"/>
              <a:t>Click to add Title</a:t>
            </a:r>
          </a:p>
        </p:txBody>
      </p:sp>
      <p:sp>
        <p:nvSpPr>
          <p:cNvPr id="12" name="Content Placeholder 2">
            <a:extLst>
              <a:ext uri="{FF2B5EF4-FFF2-40B4-BE49-F238E27FC236}">
                <a16:creationId xmlns:a16="http://schemas.microsoft.com/office/drawing/2014/main" id="{5CFE8DAC-28B7-BAD8-AEC4-34D6E370789C}"/>
              </a:ext>
            </a:extLst>
          </p:cNvPr>
          <p:cNvSpPr>
            <a:spLocks noGrp="1"/>
          </p:cNvSpPr>
          <p:nvPr>
            <p:ph idx="1" hasCustomPrompt="1"/>
          </p:nvPr>
        </p:nvSpPr>
        <p:spPr>
          <a:xfrm>
            <a:off x="827566" y="5160477"/>
            <a:ext cx="10536865" cy="589162"/>
          </a:xfrm>
        </p:spPr>
        <p:txBody>
          <a:bodyPr anchor="b" anchorCtr="1">
            <a:noAutofit/>
          </a:bodyPr>
          <a:lstStyle>
            <a:lvl1pPr marL="0" indent="0" algn="ctr">
              <a:buFontTx/>
              <a:buNone/>
              <a:defRPr sz="4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Click to add presenter name</a:t>
            </a:r>
          </a:p>
        </p:txBody>
      </p:sp>
      <p:sp>
        <p:nvSpPr>
          <p:cNvPr id="13" name="Content Placeholder 2">
            <a:extLst>
              <a:ext uri="{FF2B5EF4-FFF2-40B4-BE49-F238E27FC236}">
                <a16:creationId xmlns:a16="http://schemas.microsoft.com/office/drawing/2014/main" id="{ADA6CC9C-CE37-07DD-7662-C0891B82E41D}"/>
              </a:ext>
            </a:extLst>
          </p:cNvPr>
          <p:cNvSpPr>
            <a:spLocks noGrp="1"/>
          </p:cNvSpPr>
          <p:nvPr>
            <p:ph idx="10" hasCustomPrompt="1"/>
          </p:nvPr>
        </p:nvSpPr>
        <p:spPr>
          <a:xfrm>
            <a:off x="827566" y="5747287"/>
            <a:ext cx="10536865" cy="534809"/>
          </a:xfrm>
        </p:spPr>
        <p:txBody>
          <a:bodyPr anchor="b" anchorCtr="1">
            <a:noAutofit/>
          </a:bodyPr>
          <a:lstStyle>
            <a:lvl1pPr marL="0" indent="0" algn="ctr">
              <a:buFontTx/>
              <a:buNone/>
              <a:defRPr sz="3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Event   |   Date</a:t>
            </a:r>
          </a:p>
        </p:txBody>
      </p:sp>
    </p:spTree>
    <p:extLst>
      <p:ext uri="{BB962C8B-B14F-4D97-AF65-F5344CB8AC3E}">
        <p14:creationId xmlns:p14="http://schemas.microsoft.com/office/powerpoint/2010/main" val="1728324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487680" y="121920"/>
            <a:ext cx="11216640" cy="639763"/>
          </a:xfrm>
        </p:spPr>
        <p:txBody>
          <a:bodyPr/>
          <a:lstStyle/>
          <a:p>
            <a:r>
              <a:rPr lang="en-US" dirty="0"/>
              <a:t>Click to edit Master title style</a:t>
            </a:r>
          </a:p>
        </p:txBody>
      </p:sp>
      <p:sp>
        <p:nvSpPr>
          <p:cNvPr id="3" name="Content Placeholder 2"/>
          <p:cNvSpPr>
            <a:spLocks noGrp="1"/>
          </p:cNvSpPr>
          <p:nvPr>
            <p:ph sz="half" idx="1"/>
          </p:nvPr>
        </p:nvSpPr>
        <p:spPr>
          <a:xfrm>
            <a:off x="487680" y="1219200"/>
            <a:ext cx="5364480" cy="5120640"/>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39840" y="1219200"/>
            <a:ext cx="5364480" cy="5120640"/>
          </a:xfrm>
        </p:spPr>
        <p:txBody>
          <a:bodyPr/>
          <a:lstStyle>
            <a:lvl1pPr>
              <a:defRPr sz="3200"/>
            </a:lvl1pPr>
            <a:lvl2pPr>
              <a:defRPr sz="3200"/>
            </a:lvl2pPr>
            <a:lvl3pPr>
              <a:defRPr sz="32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94938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bg>
      <p:bgPr>
        <a:solidFill>
          <a:schemeClr val="lt1"/>
        </a:solidFill>
        <a:effectLst/>
      </p:bgPr>
    </p:bg>
    <p:spTree>
      <p:nvGrpSpPr>
        <p:cNvPr id="1" name="Shape 74"/>
        <p:cNvGrpSpPr/>
        <p:nvPr/>
      </p:nvGrpSpPr>
      <p:grpSpPr>
        <a:xfrm>
          <a:off x="0" y="0"/>
          <a:ext cx="0" cy="0"/>
          <a:chOff x="0" y="0"/>
          <a:chExt cx="0" cy="0"/>
        </a:xfrm>
      </p:grpSpPr>
      <p:sp>
        <p:nvSpPr>
          <p:cNvPr id="75" name="Google Shape;75;g27280f0808f_0_256"/>
          <p:cNvSpPr txBox="1">
            <a:spLocks noGrp="1"/>
          </p:cNvSpPr>
          <p:nvPr>
            <p:ph type="title"/>
          </p:nvPr>
        </p:nvSpPr>
        <p:spPr>
          <a:xfrm>
            <a:off x="838200" y="365125"/>
            <a:ext cx="10515604" cy="1325700"/>
          </a:xfrm>
          <a:prstGeom prst="rect">
            <a:avLst/>
          </a:prstGeom>
          <a:noFill/>
          <a:ln>
            <a:noFill/>
          </a:ln>
        </p:spPr>
        <p:txBody>
          <a:bodyPr spcFirstLastPara="1" wrap="square" lIns="182725" tIns="91325" rIns="182725" bIns="91325" anchor="ctr" anchorCtr="0">
            <a:normAutofit/>
          </a:bodyPr>
          <a:lstStyle>
            <a:lvl1pPr lvl="0" algn="l" rtl="0">
              <a:lnSpc>
                <a:spcPct val="90000"/>
              </a:lnSpc>
              <a:spcBef>
                <a:spcPts val="0"/>
              </a:spcBef>
              <a:spcAft>
                <a:spcPts val="0"/>
              </a:spcAft>
              <a:buClr>
                <a:schemeClr val="dk2"/>
              </a:buClr>
              <a:buSzPts val="3600"/>
              <a:buNone/>
              <a:defRPr/>
            </a:lvl1pPr>
            <a:lvl2pPr lvl="1" rtl="0">
              <a:spcBef>
                <a:spcPts val="0"/>
              </a:spcBef>
              <a:spcAft>
                <a:spcPts val="0"/>
              </a:spcAft>
              <a:buSzPts val="8500"/>
              <a:buNone/>
              <a:defRPr/>
            </a:lvl2pPr>
            <a:lvl3pPr lvl="2" rtl="0">
              <a:spcBef>
                <a:spcPts val="0"/>
              </a:spcBef>
              <a:spcAft>
                <a:spcPts val="0"/>
              </a:spcAft>
              <a:buSzPts val="8500"/>
              <a:buNone/>
              <a:defRPr/>
            </a:lvl3pPr>
            <a:lvl4pPr lvl="3" rtl="0">
              <a:spcBef>
                <a:spcPts val="0"/>
              </a:spcBef>
              <a:spcAft>
                <a:spcPts val="0"/>
              </a:spcAft>
              <a:buSzPts val="8500"/>
              <a:buNone/>
              <a:defRPr/>
            </a:lvl4pPr>
            <a:lvl5pPr lvl="4" rtl="0">
              <a:spcBef>
                <a:spcPts val="0"/>
              </a:spcBef>
              <a:spcAft>
                <a:spcPts val="0"/>
              </a:spcAft>
              <a:buSzPts val="8500"/>
              <a:buNone/>
              <a:defRPr/>
            </a:lvl5pPr>
            <a:lvl6pPr lvl="5" rtl="0">
              <a:spcBef>
                <a:spcPts val="0"/>
              </a:spcBef>
              <a:spcAft>
                <a:spcPts val="0"/>
              </a:spcAft>
              <a:buSzPts val="8500"/>
              <a:buNone/>
              <a:defRPr/>
            </a:lvl6pPr>
            <a:lvl7pPr lvl="6" rtl="0">
              <a:spcBef>
                <a:spcPts val="0"/>
              </a:spcBef>
              <a:spcAft>
                <a:spcPts val="0"/>
              </a:spcAft>
              <a:buSzPts val="8500"/>
              <a:buNone/>
              <a:defRPr/>
            </a:lvl7pPr>
            <a:lvl8pPr lvl="7" rtl="0">
              <a:spcBef>
                <a:spcPts val="0"/>
              </a:spcBef>
              <a:spcAft>
                <a:spcPts val="0"/>
              </a:spcAft>
              <a:buSzPts val="8500"/>
              <a:buNone/>
              <a:defRPr/>
            </a:lvl8pPr>
            <a:lvl9pPr lvl="8" rtl="0">
              <a:spcBef>
                <a:spcPts val="0"/>
              </a:spcBef>
              <a:spcAft>
                <a:spcPts val="0"/>
              </a:spcAft>
              <a:buSzPts val="8500"/>
              <a:buNone/>
              <a:defRPr/>
            </a:lvl9pPr>
          </a:lstStyle>
          <a:p>
            <a:endParaRPr/>
          </a:p>
        </p:txBody>
      </p:sp>
      <p:sp>
        <p:nvSpPr>
          <p:cNvPr id="76" name="Google Shape;76;g27280f0808f_0_256"/>
          <p:cNvSpPr txBox="1">
            <a:spLocks noGrp="1"/>
          </p:cNvSpPr>
          <p:nvPr>
            <p:ph type="body" idx="1"/>
          </p:nvPr>
        </p:nvSpPr>
        <p:spPr>
          <a:xfrm>
            <a:off x="838200" y="1825625"/>
            <a:ext cx="10515604" cy="4351200"/>
          </a:xfrm>
          <a:prstGeom prst="rect">
            <a:avLst/>
          </a:prstGeom>
          <a:noFill/>
          <a:ln>
            <a:noFill/>
          </a:ln>
        </p:spPr>
        <p:txBody>
          <a:bodyPr spcFirstLastPara="1" wrap="square" lIns="182725" tIns="91325" rIns="182725" bIns="91325" anchor="t" anchorCtr="0">
            <a:normAutofit/>
          </a:bodyPr>
          <a:lstStyle>
            <a:lvl1pPr marL="228600" marR="0" lvl="0" indent="-292100" algn="l" rtl="0">
              <a:lnSpc>
                <a:spcPct val="90000"/>
              </a:lnSpc>
              <a:spcBef>
                <a:spcPts val="1000"/>
              </a:spcBef>
              <a:spcAft>
                <a:spcPts val="0"/>
              </a:spcAft>
              <a:buClr>
                <a:schemeClr val="accent6"/>
              </a:buClr>
              <a:buSzPts val="5600"/>
              <a:buFont typeface="Arial"/>
              <a:buChar char="•"/>
              <a:defRPr sz="2800" b="0" i="0" u="none" strike="noStrike" cap="none">
                <a:solidFill>
                  <a:schemeClr val="accent6"/>
                </a:solidFill>
                <a:latin typeface="Leelawadee"/>
                <a:ea typeface="Leelawadee"/>
                <a:cs typeface="Leelawadee"/>
                <a:sym typeface="Leelawadee"/>
              </a:defRPr>
            </a:lvl1pPr>
            <a:lvl2pPr marL="457200" marR="0" lvl="1" indent="-266700" algn="l" rtl="0">
              <a:lnSpc>
                <a:spcPct val="90000"/>
              </a:lnSpc>
              <a:spcBef>
                <a:spcPts val="500"/>
              </a:spcBef>
              <a:spcAft>
                <a:spcPts val="0"/>
              </a:spcAft>
              <a:buClr>
                <a:schemeClr val="accent6"/>
              </a:buClr>
              <a:buSzPts val="4800"/>
              <a:buFont typeface="Arial"/>
              <a:buChar char="•"/>
              <a:defRPr sz="2400" b="0" i="0" u="none" strike="noStrike" cap="none">
                <a:solidFill>
                  <a:schemeClr val="accent6"/>
                </a:solidFill>
                <a:latin typeface="Leelawadee"/>
                <a:ea typeface="Leelawadee"/>
                <a:cs typeface="Leelawadee"/>
                <a:sym typeface="Leelawadee"/>
              </a:defRPr>
            </a:lvl2pPr>
            <a:lvl3pPr marL="685800" marR="0" lvl="2" indent="-241300" algn="l" rtl="0">
              <a:lnSpc>
                <a:spcPct val="90000"/>
              </a:lnSpc>
              <a:spcBef>
                <a:spcPts val="500"/>
              </a:spcBef>
              <a:spcAft>
                <a:spcPts val="0"/>
              </a:spcAft>
              <a:buClr>
                <a:schemeClr val="accent6"/>
              </a:buClr>
              <a:buSzPts val="4000"/>
              <a:buFont typeface="Arial"/>
              <a:buChar char="•"/>
              <a:defRPr sz="2000" b="0" i="0" u="none" strike="noStrike" cap="none">
                <a:solidFill>
                  <a:schemeClr val="accent6"/>
                </a:solidFill>
                <a:latin typeface="Leelawadee"/>
                <a:ea typeface="Leelawadee"/>
                <a:cs typeface="Leelawadee"/>
                <a:sym typeface="Leelawadee"/>
              </a:defRPr>
            </a:lvl3pPr>
            <a:lvl4pPr marL="914400" marR="0" lvl="3" indent="-228600" algn="l" rtl="0">
              <a:lnSpc>
                <a:spcPct val="90000"/>
              </a:lnSpc>
              <a:spcBef>
                <a:spcPts val="500"/>
              </a:spcBef>
              <a:spcAft>
                <a:spcPts val="0"/>
              </a:spcAft>
              <a:buClr>
                <a:schemeClr val="accent6"/>
              </a:buClr>
              <a:buSzPts val="3600"/>
              <a:buFont typeface="Arial"/>
              <a:buChar char="•"/>
              <a:defRPr sz="1800" b="0" i="0" u="none" strike="noStrike" cap="none">
                <a:solidFill>
                  <a:schemeClr val="accent6"/>
                </a:solidFill>
                <a:latin typeface="Leelawadee"/>
                <a:ea typeface="Leelawadee"/>
                <a:cs typeface="Leelawadee"/>
                <a:sym typeface="Leelawadee"/>
              </a:defRPr>
            </a:lvl4pPr>
            <a:lvl5pPr marL="1143000" marR="0" lvl="4" indent="-228600" algn="l" rtl="0">
              <a:lnSpc>
                <a:spcPct val="90000"/>
              </a:lnSpc>
              <a:spcBef>
                <a:spcPts val="500"/>
              </a:spcBef>
              <a:spcAft>
                <a:spcPts val="0"/>
              </a:spcAft>
              <a:buClr>
                <a:schemeClr val="accent6"/>
              </a:buClr>
              <a:buSzPts val="3600"/>
              <a:buFont typeface="Arial"/>
              <a:buChar char="•"/>
              <a:defRPr sz="1800" b="0" i="0" u="none" strike="noStrike" cap="none">
                <a:solidFill>
                  <a:schemeClr val="accent6"/>
                </a:solidFill>
                <a:latin typeface="Leelawadee"/>
                <a:ea typeface="Leelawadee"/>
                <a:cs typeface="Leelawadee"/>
                <a:sym typeface="Leelawadee"/>
              </a:defRPr>
            </a:lvl5pPr>
            <a:lvl6pPr marL="1371600" marR="0" lvl="5"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eelawadee"/>
                <a:ea typeface="Leelawadee"/>
                <a:cs typeface="Leelawadee"/>
                <a:sym typeface="Leelawadee"/>
              </a:defRPr>
            </a:lvl6pPr>
            <a:lvl7pPr marL="1600200" marR="0" lvl="6"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eelawadee"/>
                <a:ea typeface="Leelawadee"/>
                <a:cs typeface="Leelawadee"/>
                <a:sym typeface="Leelawadee"/>
              </a:defRPr>
            </a:lvl7pPr>
            <a:lvl8pPr marL="1828800" marR="0" lvl="7"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eelawadee"/>
                <a:ea typeface="Leelawadee"/>
                <a:cs typeface="Leelawadee"/>
                <a:sym typeface="Leelawadee"/>
              </a:defRPr>
            </a:lvl8pPr>
            <a:lvl9pPr marL="2057400" marR="0" lvl="8" indent="-228600" algn="l" rtl="0">
              <a:lnSpc>
                <a:spcPct val="90000"/>
              </a:lnSpc>
              <a:spcBef>
                <a:spcPts val="500"/>
              </a:spcBef>
              <a:spcAft>
                <a:spcPts val="0"/>
              </a:spcAft>
              <a:buClr>
                <a:schemeClr val="dk1"/>
              </a:buClr>
              <a:buSzPts val="3600"/>
              <a:buFont typeface="Arial"/>
              <a:buChar char="•"/>
              <a:defRPr sz="1800" b="0" i="0" u="none" strike="noStrike" cap="none">
                <a:solidFill>
                  <a:schemeClr val="dk1"/>
                </a:solidFill>
                <a:latin typeface="Leelawadee"/>
                <a:ea typeface="Leelawadee"/>
                <a:cs typeface="Leelawadee"/>
                <a:sym typeface="Leelawadee"/>
              </a:defRPr>
            </a:lvl9pPr>
          </a:lstStyle>
          <a:p>
            <a:endParaRPr/>
          </a:p>
        </p:txBody>
      </p:sp>
      <p:sp>
        <p:nvSpPr>
          <p:cNvPr id="77" name="Google Shape;77;g27280f0808f_0_256"/>
          <p:cNvSpPr txBox="1">
            <a:spLocks noGrp="1"/>
          </p:cNvSpPr>
          <p:nvPr>
            <p:ph type="ftr" idx="11"/>
          </p:nvPr>
        </p:nvSpPr>
        <p:spPr>
          <a:xfrm>
            <a:off x="838200" y="6356350"/>
            <a:ext cx="9047975" cy="365100"/>
          </a:xfrm>
          <a:prstGeom prst="rect">
            <a:avLst/>
          </a:prstGeom>
          <a:noFill/>
          <a:ln>
            <a:noFill/>
          </a:ln>
        </p:spPr>
        <p:txBody>
          <a:bodyPr spcFirstLastPara="1" wrap="square" lIns="182725" tIns="91325" rIns="182725" bIns="91325" anchor="t" anchorCtr="0">
            <a:noAutofit/>
          </a:bodyPr>
          <a:lstStyle>
            <a:lvl1pPr lvl="0" algn="ctr" rtl="0">
              <a:spcBef>
                <a:spcPts val="0"/>
              </a:spcBef>
              <a:spcAft>
                <a:spcPts val="0"/>
              </a:spcAft>
              <a:buSzPts val="2800"/>
              <a:buNone/>
              <a:defRPr sz="1400" b="0">
                <a:solidFill>
                  <a:schemeClr val="dk2"/>
                </a:solidFill>
              </a:defRPr>
            </a:lvl1pPr>
            <a:lvl2pPr lvl="1" algn="l" rtl="0">
              <a:spcBef>
                <a:spcPts val="0"/>
              </a:spcBef>
              <a:spcAft>
                <a:spcPts val="0"/>
              </a:spcAft>
              <a:buSzPts val="2800"/>
              <a:buNone/>
              <a:defRPr sz="1400"/>
            </a:lvl2pPr>
            <a:lvl3pPr lvl="2" algn="l" rtl="0">
              <a:spcBef>
                <a:spcPts val="0"/>
              </a:spcBef>
              <a:spcAft>
                <a:spcPts val="0"/>
              </a:spcAft>
              <a:buSzPts val="2800"/>
              <a:buNone/>
              <a:defRPr sz="1400"/>
            </a:lvl3pPr>
            <a:lvl4pPr lvl="3" algn="l" rtl="0">
              <a:spcBef>
                <a:spcPts val="0"/>
              </a:spcBef>
              <a:spcAft>
                <a:spcPts val="0"/>
              </a:spcAft>
              <a:buSzPts val="2800"/>
              <a:buNone/>
              <a:defRPr sz="1400"/>
            </a:lvl4pPr>
            <a:lvl5pPr lvl="4" algn="l" rtl="0">
              <a:spcBef>
                <a:spcPts val="0"/>
              </a:spcBef>
              <a:spcAft>
                <a:spcPts val="0"/>
              </a:spcAft>
              <a:buSzPts val="2800"/>
              <a:buNone/>
              <a:defRPr sz="1400"/>
            </a:lvl5pPr>
            <a:lvl6pPr lvl="5" algn="l" rtl="0">
              <a:spcBef>
                <a:spcPts val="0"/>
              </a:spcBef>
              <a:spcAft>
                <a:spcPts val="0"/>
              </a:spcAft>
              <a:buSzPts val="2800"/>
              <a:buNone/>
              <a:defRPr sz="1400"/>
            </a:lvl6pPr>
            <a:lvl7pPr lvl="6" algn="l" rtl="0">
              <a:spcBef>
                <a:spcPts val="0"/>
              </a:spcBef>
              <a:spcAft>
                <a:spcPts val="0"/>
              </a:spcAft>
              <a:buSzPts val="2800"/>
              <a:buNone/>
              <a:defRPr sz="1400"/>
            </a:lvl7pPr>
            <a:lvl8pPr lvl="7" algn="l" rtl="0">
              <a:spcBef>
                <a:spcPts val="0"/>
              </a:spcBef>
              <a:spcAft>
                <a:spcPts val="0"/>
              </a:spcAft>
              <a:buSzPts val="2800"/>
              <a:buNone/>
              <a:defRPr sz="1400"/>
            </a:lvl8pPr>
            <a:lvl9pPr lvl="8" algn="l" rtl="0">
              <a:spcBef>
                <a:spcPts val="0"/>
              </a:spcBef>
              <a:spcAft>
                <a:spcPts val="0"/>
              </a:spcAft>
              <a:buSzPts val="2800"/>
              <a:buNone/>
              <a:defRPr sz="1400"/>
            </a:lvl9pPr>
          </a:lstStyle>
          <a:p>
            <a:endParaRPr/>
          </a:p>
        </p:txBody>
      </p:sp>
    </p:spTree>
    <p:extLst>
      <p:ext uri="{BB962C8B-B14F-4D97-AF65-F5344CB8AC3E}">
        <p14:creationId xmlns:p14="http://schemas.microsoft.com/office/powerpoint/2010/main" val="403257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FF1D89-1FD1-217B-901D-3A1130AFB17D}"/>
              </a:ext>
            </a:extLst>
          </p:cNvPr>
          <p:cNvPicPr>
            <a:picLocks noChangeAspect="1"/>
          </p:cNvPicPr>
          <p:nvPr userDrawn="1"/>
        </p:nvPicPr>
        <p:blipFill>
          <a:blip r:embed="rId2"/>
          <a:srcRect t="7986"/>
          <a:stretch/>
        </p:blipFill>
        <p:spPr>
          <a:xfrm>
            <a:off x="-2" y="547688"/>
            <a:ext cx="12192001" cy="6310312"/>
          </a:xfrm>
          <a:prstGeom prst="rect">
            <a:avLst/>
          </a:prstGeom>
        </p:spPr>
      </p:pic>
      <p:sp>
        <p:nvSpPr>
          <p:cNvPr id="2" name="Title 1">
            <a:extLst>
              <a:ext uri="{FF2B5EF4-FFF2-40B4-BE49-F238E27FC236}">
                <a16:creationId xmlns:a16="http://schemas.microsoft.com/office/drawing/2014/main" id="{E3A3FE6E-1091-B257-D514-FC2B0D5EAACF}"/>
              </a:ext>
            </a:extLst>
          </p:cNvPr>
          <p:cNvSpPr>
            <a:spLocks noGrp="1"/>
          </p:cNvSpPr>
          <p:nvPr>
            <p:ph type="ctrTitle" hasCustomPrompt="1"/>
          </p:nvPr>
        </p:nvSpPr>
        <p:spPr>
          <a:xfrm>
            <a:off x="786715" y="2190896"/>
            <a:ext cx="10536865" cy="2399191"/>
          </a:xfrm>
          <a:ln>
            <a:noFill/>
          </a:ln>
        </p:spPr>
        <p:txBody>
          <a:bodyPr anchor="ctr" anchorCtr="0">
            <a:normAutofit/>
          </a:bodyPr>
          <a:lstStyle>
            <a:lvl1pPr algn="ctr">
              <a:lnSpc>
                <a:spcPct val="90000"/>
              </a:lnSpc>
              <a:defRPr sz="6000" b="1">
                <a:solidFill>
                  <a:srgbClr val="25205E"/>
                </a:solidFill>
              </a:defRPr>
            </a:lvl1pPr>
          </a:lstStyle>
          <a:p>
            <a:r>
              <a:rPr lang="en-US" dirty="0"/>
              <a:t>Click to add Title</a:t>
            </a:r>
          </a:p>
        </p:txBody>
      </p:sp>
      <p:pic>
        <p:nvPicPr>
          <p:cNvPr id="5" name="Picture 4">
            <a:extLst>
              <a:ext uri="{FF2B5EF4-FFF2-40B4-BE49-F238E27FC236}">
                <a16:creationId xmlns:a16="http://schemas.microsoft.com/office/drawing/2014/main" id="{60CC2468-9773-10C3-7E79-593CFD92E1B7}"/>
              </a:ext>
            </a:extLst>
          </p:cNvPr>
          <p:cNvPicPr>
            <a:picLocks noChangeAspect="1"/>
          </p:cNvPicPr>
          <p:nvPr userDrawn="1"/>
        </p:nvPicPr>
        <p:blipFill>
          <a:blip r:embed="rId3"/>
          <a:srcRect/>
          <a:stretch/>
        </p:blipFill>
        <p:spPr>
          <a:xfrm>
            <a:off x="4762271" y="651605"/>
            <a:ext cx="2585755" cy="1135543"/>
          </a:xfrm>
          <a:prstGeom prst="rect">
            <a:avLst/>
          </a:prstGeom>
        </p:spPr>
      </p:pic>
      <p:sp>
        <p:nvSpPr>
          <p:cNvPr id="7" name="Slide Number Placeholder 5">
            <a:extLst>
              <a:ext uri="{FF2B5EF4-FFF2-40B4-BE49-F238E27FC236}">
                <a16:creationId xmlns:a16="http://schemas.microsoft.com/office/drawing/2014/main" id="{9C67E9F8-C69D-2DF9-1BFA-63EEF90670DD}"/>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
        <p:nvSpPr>
          <p:cNvPr id="8" name="Content Placeholder 2">
            <a:extLst>
              <a:ext uri="{FF2B5EF4-FFF2-40B4-BE49-F238E27FC236}">
                <a16:creationId xmlns:a16="http://schemas.microsoft.com/office/drawing/2014/main" id="{93042DC6-F96D-E1E8-8829-FA7511588EB4}"/>
              </a:ext>
            </a:extLst>
          </p:cNvPr>
          <p:cNvSpPr>
            <a:spLocks noGrp="1"/>
          </p:cNvSpPr>
          <p:nvPr>
            <p:ph idx="1" hasCustomPrompt="1"/>
          </p:nvPr>
        </p:nvSpPr>
        <p:spPr>
          <a:xfrm>
            <a:off x="786714" y="4890970"/>
            <a:ext cx="10536865" cy="589162"/>
          </a:xfrm>
        </p:spPr>
        <p:txBody>
          <a:bodyPr anchor="b" anchorCtr="1">
            <a:noAutofit/>
          </a:bodyPr>
          <a:lstStyle>
            <a:lvl1pPr marL="0" indent="0" algn="ctr">
              <a:buFontTx/>
              <a:buNone/>
              <a:defRPr sz="4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Click to add presenter name</a:t>
            </a:r>
          </a:p>
        </p:txBody>
      </p:sp>
      <p:sp>
        <p:nvSpPr>
          <p:cNvPr id="9" name="Content Placeholder 2">
            <a:extLst>
              <a:ext uri="{FF2B5EF4-FFF2-40B4-BE49-F238E27FC236}">
                <a16:creationId xmlns:a16="http://schemas.microsoft.com/office/drawing/2014/main" id="{014671F7-E8A8-5EC4-C8AD-29A13C6EEF31}"/>
              </a:ext>
            </a:extLst>
          </p:cNvPr>
          <p:cNvSpPr>
            <a:spLocks noGrp="1"/>
          </p:cNvSpPr>
          <p:nvPr>
            <p:ph idx="10" hasCustomPrompt="1"/>
          </p:nvPr>
        </p:nvSpPr>
        <p:spPr>
          <a:xfrm>
            <a:off x="786713" y="5433368"/>
            <a:ext cx="10536865" cy="534809"/>
          </a:xfrm>
        </p:spPr>
        <p:txBody>
          <a:bodyPr anchor="b" anchorCtr="1">
            <a:noAutofit/>
          </a:bodyPr>
          <a:lstStyle>
            <a:lvl1pPr marL="0" indent="0" algn="ctr">
              <a:buFontTx/>
              <a:buNone/>
              <a:defRPr sz="3000" b="1">
                <a:solidFill>
                  <a:schemeClr val="tx1"/>
                </a:solidFill>
                <a:latin typeface="Garamond" panose="02020404030301010803" pitchFamily="18" charset="0"/>
                <a:cs typeface="Arial" panose="020B0604020202020204" pitchFamily="34" charset="0"/>
              </a:defRPr>
            </a:lvl1pPr>
            <a:lvl2pPr marL="457200" indent="0" algn="ctr">
              <a:buFontTx/>
              <a:buNone/>
              <a:defRPr sz="4800" b="1">
                <a:solidFill>
                  <a:schemeClr val="tx1"/>
                </a:solidFill>
                <a:latin typeface="Garamond" panose="02020404030301010803" pitchFamily="18" charset="0"/>
                <a:cs typeface="Arial" panose="020B0604020202020204" pitchFamily="34" charset="0"/>
              </a:defRPr>
            </a:lvl2pPr>
            <a:lvl3pPr marL="914400" indent="0" algn="ctr">
              <a:buFontTx/>
              <a:buNone/>
              <a:defRPr sz="4800" b="1">
                <a:solidFill>
                  <a:schemeClr val="tx1"/>
                </a:solidFill>
                <a:latin typeface="Garamond" panose="02020404030301010803" pitchFamily="18" charset="0"/>
                <a:cs typeface="Arial" panose="020B0604020202020204" pitchFamily="34" charset="0"/>
              </a:defRPr>
            </a:lvl3pPr>
            <a:lvl4pPr marL="1371600" indent="0" algn="ctr">
              <a:buFontTx/>
              <a:buNone/>
              <a:defRPr sz="4800" b="1">
                <a:solidFill>
                  <a:schemeClr val="tx1"/>
                </a:solidFill>
                <a:latin typeface="Garamond" panose="02020404030301010803" pitchFamily="18" charset="0"/>
                <a:cs typeface="Arial" panose="020B0604020202020204" pitchFamily="34" charset="0"/>
              </a:defRPr>
            </a:lvl4pPr>
            <a:lvl5pPr marL="1828800" indent="0" algn="ctr">
              <a:buFontTx/>
              <a:buNone/>
              <a:defRPr sz="4800" b="1">
                <a:solidFill>
                  <a:schemeClr val="tx1"/>
                </a:solidFill>
                <a:latin typeface="Garamond" panose="02020404030301010803" pitchFamily="18" charset="0"/>
                <a:cs typeface="Arial" panose="020B0604020202020204" pitchFamily="34" charset="0"/>
              </a:defRPr>
            </a:lvl5pPr>
          </a:lstStyle>
          <a:p>
            <a:pPr lvl="0"/>
            <a:r>
              <a:rPr lang="en-US" dirty="0"/>
              <a:t>Event   |   Date</a:t>
            </a:r>
          </a:p>
        </p:txBody>
      </p:sp>
      <p:cxnSp>
        <p:nvCxnSpPr>
          <p:cNvPr id="11" name="Straight Connector 10">
            <a:extLst>
              <a:ext uri="{FF2B5EF4-FFF2-40B4-BE49-F238E27FC236}">
                <a16:creationId xmlns:a16="http://schemas.microsoft.com/office/drawing/2014/main" id="{1F69F87A-BDBF-5336-C899-42E3D5A697D2}"/>
              </a:ext>
            </a:extLst>
          </p:cNvPr>
          <p:cNvCxnSpPr>
            <a:cxnSpLocks/>
          </p:cNvCxnSpPr>
          <p:nvPr userDrawn="1"/>
        </p:nvCxnSpPr>
        <p:spPr>
          <a:xfrm>
            <a:off x="7940298" y="1215655"/>
            <a:ext cx="3383280" cy="0"/>
          </a:xfrm>
          <a:prstGeom prst="line">
            <a:avLst/>
          </a:prstGeom>
          <a:ln w="762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3071363-B30F-E023-D58B-DFEC927B3BBE}"/>
              </a:ext>
            </a:extLst>
          </p:cNvPr>
          <p:cNvCxnSpPr>
            <a:cxnSpLocks/>
          </p:cNvCxnSpPr>
          <p:nvPr userDrawn="1"/>
        </p:nvCxnSpPr>
        <p:spPr>
          <a:xfrm>
            <a:off x="775211" y="1215655"/>
            <a:ext cx="3383280" cy="0"/>
          </a:xfrm>
          <a:prstGeom prst="line">
            <a:avLst/>
          </a:prstGeom>
          <a:ln w="76200">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76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40EC-ADB1-D072-D11C-4684E4B63568}"/>
              </a:ext>
            </a:extLst>
          </p:cNvPr>
          <p:cNvSpPr>
            <a:spLocks noGrp="1"/>
          </p:cNvSpPr>
          <p:nvPr>
            <p:ph type="title" hasCustomPrompt="1"/>
          </p:nvPr>
        </p:nvSpPr>
        <p:spPr>
          <a:xfrm>
            <a:off x="5582093" y="1509823"/>
            <a:ext cx="6177514" cy="2679404"/>
          </a:xfrm>
        </p:spPr>
        <p:txBody>
          <a:bodyPr anchor="b" anchorCtr="0">
            <a:noAutofit/>
          </a:bodyPr>
          <a:lstStyle>
            <a:lvl1pPr>
              <a:defRPr sz="6000" b="1">
                <a:solidFill>
                  <a:srgbClr val="071D49"/>
                </a:solidFill>
                <a:latin typeface="+mj-lt"/>
              </a:defRPr>
            </a:lvl1pPr>
          </a:lstStyle>
          <a:p>
            <a:r>
              <a:rPr lang="en-US" dirty="0"/>
              <a:t>Click to edit section title</a:t>
            </a:r>
          </a:p>
        </p:txBody>
      </p:sp>
      <p:sp>
        <p:nvSpPr>
          <p:cNvPr id="3" name="Slide Number Placeholder 2">
            <a:extLst>
              <a:ext uri="{FF2B5EF4-FFF2-40B4-BE49-F238E27FC236}">
                <a16:creationId xmlns:a16="http://schemas.microsoft.com/office/drawing/2014/main" id="{0CDA6B5D-88FD-35D7-F941-024EB6FB0E90}"/>
              </a:ext>
            </a:extLst>
          </p:cNvPr>
          <p:cNvSpPr>
            <a:spLocks noGrp="1"/>
          </p:cNvSpPr>
          <p:nvPr>
            <p:ph type="sldNum" sz="quarter" idx="10"/>
          </p:nvPr>
        </p:nvSpPr>
        <p:spPr/>
        <p:txBody>
          <a:bodyPr/>
          <a:lstStyle/>
          <a:p>
            <a:fld id="{E550F8CE-6223-4241-882D-8C053F6794F3}" type="slidenum">
              <a:rPr lang="en-US" smtClean="0"/>
              <a:pPr/>
              <a:t>‹#›</a:t>
            </a:fld>
            <a:endParaRPr lang="en-US" dirty="0"/>
          </a:p>
        </p:txBody>
      </p:sp>
      <p:pic>
        <p:nvPicPr>
          <p:cNvPr id="4" name="Picture 3">
            <a:extLst>
              <a:ext uri="{FF2B5EF4-FFF2-40B4-BE49-F238E27FC236}">
                <a16:creationId xmlns:a16="http://schemas.microsoft.com/office/drawing/2014/main" id="{1478AA67-DC29-18E2-11F6-2E23C8255451}"/>
              </a:ext>
            </a:extLst>
          </p:cNvPr>
          <p:cNvPicPr>
            <a:picLocks noChangeAspect="1"/>
          </p:cNvPicPr>
          <p:nvPr userDrawn="1"/>
        </p:nvPicPr>
        <p:blipFill>
          <a:blip r:embed="rId2"/>
          <a:srcRect r="57442"/>
          <a:stretch/>
        </p:blipFill>
        <p:spPr>
          <a:xfrm>
            <a:off x="0" y="0"/>
            <a:ext cx="5188688" cy="6858000"/>
          </a:xfrm>
          <a:prstGeom prst="rect">
            <a:avLst/>
          </a:prstGeom>
        </p:spPr>
      </p:pic>
      <p:sp>
        <p:nvSpPr>
          <p:cNvPr id="5" name="Rectangle 4">
            <a:extLst>
              <a:ext uri="{FF2B5EF4-FFF2-40B4-BE49-F238E27FC236}">
                <a16:creationId xmlns:a16="http://schemas.microsoft.com/office/drawing/2014/main" id="{34CD2E7C-3333-7E5A-4405-B10D9C2E6CBE}"/>
              </a:ext>
            </a:extLst>
          </p:cNvPr>
          <p:cNvSpPr/>
          <p:nvPr userDrawn="1"/>
        </p:nvSpPr>
        <p:spPr>
          <a:xfrm>
            <a:off x="531628" y="5465135"/>
            <a:ext cx="11334306" cy="69111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red and blue letters&#10;&#10;Description automatically generated">
            <a:extLst>
              <a:ext uri="{FF2B5EF4-FFF2-40B4-BE49-F238E27FC236}">
                <a16:creationId xmlns:a16="http://schemas.microsoft.com/office/drawing/2014/main" id="{25838076-45C1-5E90-79E8-BC0F0CDFD642}"/>
              </a:ext>
            </a:extLst>
          </p:cNvPr>
          <p:cNvPicPr>
            <a:picLocks noChangeAspect="1"/>
          </p:cNvPicPr>
          <p:nvPr userDrawn="1"/>
        </p:nvPicPr>
        <p:blipFill>
          <a:blip r:embed="rId3"/>
          <a:stretch>
            <a:fillRect/>
          </a:stretch>
        </p:blipFill>
        <p:spPr>
          <a:xfrm>
            <a:off x="676942" y="5557246"/>
            <a:ext cx="1177028" cy="517519"/>
          </a:xfrm>
          <a:prstGeom prst="rect">
            <a:avLst/>
          </a:prstGeom>
        </p:spPr>
      </p:pic>
    </p:spTree>
    <p:extLst>
      <p:ext uri="{BB962C8B-B14F-4D97-AF65-F5344CB8AC3E}">
        <p14:creationId xmlns:p14="http://schemas.microsoft.com/office/powerpoint/2010/main" val="428910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5ECAAEE-6DD6-72AD-FA69-5EE5CE9B2CFB}"/>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E1D84493-AF4D-6F59-216E-B59A60C320BF}"/>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AD9E4D2-3BA9-1A1C-DFBD-E2B4EA4D3CFF}"/>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377018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503B47-5A77-F7E4-FFC6-56AC5FD0BB05}"/>
              </a:ext>
            </a:extLst>
          </p:cNvPr>
          <p:cNvPicPr>
            <a:picLocks noChangeAspect="1"/>
          </p:cNvPicPr>
          <p:nvPr userDrawn="1"/>
        </p:nvPicPr>
        <p:blipFill>
          <a:blip r:embed="rId2"/>
          <a:srcRect t="89326"/>
          <a:stretch/>
        </p:blipFill>
        <p:spPr>
          <a:xfrm>
            <a:off x="786" y="6125633"/>
            <a:ext cx="12191213" cy="731924"/>
          </a:xfrm>
          <a:prstGeom prst="rect">
            <a:avLst/>
          </a:prstGeom>
        </p:spPr>
      </p:pic>
      <p:grpSp>
        <p:nvGrpSpPr>
          <p:cNvPr id="5" name="Group 4">
            <a:extLst>
              <a:ext uri="{FF2B5EF4-FFF2-40B4-BE49-F238E27FC236}">
                <a16:creationId xmlns:a16="http://schemas.microsoft.com/office/drawing/2014/main" id="{55CE094E-62AC-D00C-B63C-FC4E0403142A}"/>
              </a:ext>
            </a:extLst>
          </p:cNvPr>
          <p:cNvGrpSpPr/>
          <p:nvPr userDrawn="1"/>
        </p:nvGrpSpPr>
        <p:grpSpPr>
          <a:xfrm>
            <a:off x="0" y="6181725"/>
            <a:ext cx="1343025" cy="698500"/>
            <a:chOff x="0" y="-12184"/>
            <a:chExt cx="1343025" cy="698500"/>
          </a:xfrm>
        </p:grpSpPr>
        <p:sp>
          <p:nvSpPr>
            <p:cNvPr id="7" name="Rectangle 6">
              <a:extLst>
                <a:ext uri="{FF2B5EF4-FFF2-40B4-BE49-F238E27FC236}">
                  <a16:creationId xmlns:a16="http://schemas.microsoft.com/office/drawing/2014/main" id="{85FE711E-A156-0501-6322-F8856F139C66}"/>
                </a:ext>
              </a:extLst>
            </p:cNvPr>
            <p:cNvSpPr/>
            <p:nvPr userDrawn="1"/>
          </p:nvSpPr>
          <p:spPr>
            <a:xfrm>
              <a:off x="0" y="-12184"/>
              <a:ext cx="1343025" cy="69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72B1EE4-BE00-0236-D7DA-DB3C1D56D3B6}"/>
                </a:ext>
              </a:extLst>
            </p:cNvPr>
            <p:cNvPicPr>
              <a:picLocks noChangeAspect="1"/>
            </p:cNvPicPr>
            <p:nvPr userDrawn="1"/>
          </p:nvPicPr>
          <p:blipFill>
            <a:blip r:embed="rId3"/>
            <a:srcRect/>
            <a:stretch/>
          </p:blipFill>
          <p:spPr>
            <a:xfrm>
              <a:off x="190327" y="104302"/>
              <a:ext cx="962370" cy="422628"/>
            </a:xfrm>
            <a:prstGeom prst="rect">
              <a:avLst/>
            </a:prstGeom>
          </p:spPr>
        </p:pic>
      </p:grpSp>
      <p:sp>
        <p:nvSpPr>
          <p:cNvPr id="11" name="Title 1">
            <a:extLst>
              <a:ext uri="{FF2B5EF4-FFF2-40B4-BE49-F238E27FC236}">
                <a16:creationId xmlns:a16="http://schemas.microsoft.com/office/drawing/2014/main" id="{7AC7291C-6330-48C4-FFCE-089685287BC9}"/>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1B8F4340-CFED-9A3E-E0E8-46652C7ACDB7}"/>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82D7192D-73B6-5EA7-C153-A462135ACE3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401846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A0017-6C1D-DD93-9427-53250AD74515}"/>
              </a:ext>
            </a:extLst>
          </p:cNvPr>
          <p:cNvPicPr>
            <a:picLocks noChangeAspect="1"/>
          </p:cNvPicPr>
          <p:nvPr userDrawn="1"/>
        </p:nvPicPr>
        <p:blipFill>
          <a:blip r:embed="rId2"/>
          <a:srcRect t="89275"/>
          <a:stretch/>
        </p:blipFill>
        <p:spPr>
          <a:xfrm>
            <a:off x="786" y="6122079"/>
            <a:ext cx="12191212" cy="735478"/>
          </a:xfrm>
          <a:prstGeom prst="rect">
            <a:avLst/>
          </a:prstGeom>
        </p:spPr>
      </p:pic>
      <p:grpSp>
        <p:nvGrpSpPr>
          <p:cNvPr id="4" name="Group 3">
            <a:extLst>
              <a:ext uri="{FF2B5EF4-FFF2-40B4-BE49-F238E27FC236}">
                <a16:creationId xmlns:a16="http://schemas.microsoft.com/office/drawing/2014/main" id="{F86B950B-FC3F-F059-0854-25ABE9FDBC60}"/>
              </a:ext>
            </a:extLst>
          </p:cNvPr>
          <p:cNvGrpSpPr/>
          <p:nvPr userDrawn="1"/>
        </p:nvGrpSpPr>
        <p:grpSpPr>
          <a:xfrm>
            <a:off x="0" y="6181725"/>
            <a:ext cx="1343025" cy="698500"/>
            <a:chOff x="0" y="-12184"/>
            <a:chExt cx="1343025" cy="698500"/>
          </a:xfrm>
        </p:grpSpPr>
        <p:sp>
          <p:nvSpPr>
            <p:cNvPr id="5" name="Rectangle 4">
              <a:extLst>
                <a:ext uri="{FF2B5EF4-FFF2-40B4-BE49-F238E27FC236}">
                  <a16:creationId xmlns:a16="http://schemas.microsoft.com/office/drawing/2014/main" id="{E3A43FE9-8759-EC3F-1B5E-80C390BAFAF3}"/>
                </a:ext>
              </a:extLst>
            </p:cNvPr>
            <p:cNvSpPr/>
            <p:nvPr userDrawn="1"/>
          </p:nvSpPr>
          <p:spPr>
            <a:xfrm>
              <a:off x="0" y="-12184"/>
              <a:ext cx="1343025" cy="69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A1512A9-4FBC-1F29-AF87-4413F6A4E0F7}"/>
                </a:ext>
              </a:extLst>
            </p:cNvPr>
            <p:cNvPicPr>
              <a:picLocks noChangeAspect="1"/>
            </p:cNvPicPr>
            <p:nvPr userDrawn="1"/>
          </p:nvPicPr>
          <p:blipFill>
            <a:blip r:embed="rId3"/>
            <a:srcRect/>
            <a:stretch/>
          </p:blipFill>
          <p:spPr>
            <a:xfrm>
              <a:off x="190327" y="104302"/>
              <a:ext cx="962370" cy="422628"/>
            </a:xfrm>
            <a:prstGeom prst="rect">
              <a:avLst/>
            </a:prstGeom>
          </p:spPr>
        </p:pic>
      </p:grpSp>
      <p:sp>
        <p:nvSpPr>
          <p:cNvPr id="8" name="Title 1">
            <a:extLst>
              <a:ext uri="{FF2B5EF4-FFF2-40B4-BE49-F238E27FC236}">
                <a16:creationId xmlns:a16="http://schemas.microsoft.com/office/drawing/2014/main" id="{35EBB46A-FE63-13A6-C067-6F1A05219121}"/>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19A5B378-E4C0-2069-0232-7B3F7B14AD20}"/>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73425241-CDB5-2F2B-2B2F-32C0FB3CF3F3}"/>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32219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B76725-0B78-3333-AAA7-3F1D8967B4F1}"/>
              </a:ext>
            </a:extLst>
          </p:cNvPr>
          <p:cNvPicPr>
            <a:picLocks noChangeAspect="1"/>
          </p:cNvPicPr>
          <p:nvPr userDrawn="1"/>
        </p:nvPicPr>
        <p:blipFill>
          <a:blip r:embed="rId2"/>
          <a:srcRect/>
          <a:stretch/>
        </p:blipFill>
        <p:spPr>
          <a:xfrm>
            <a:off x="786" y="0"/>
            <a:ext cx="12191212" cy="6857557"/>
          </a:xfrm>
          <a:prstGeom prst="rect">
            <a:avLst/>
          </a:prstGeom>
        </p:spPr>
      </p:pic>
      <p:grpSp>
        <p:nvGrpSpPr>
          <p:cNvPr id="4" name="Group 3">
            <a:extLst>
              <a:ext uri="{FF2B5EF4-FFF2-40B4-BE49-F238E27FC236}">
                <a16:creationId xmlns:a16="http://schemas.microsoft.com/office/drawing/2014/main" id="{399D540C-CBC4-AFF1-9FF4-ED18C9AEDC66}"/>
              </a:ext>
            </a:extLst>
          </p:cNvPr>
          <p:cNvGrpSpPr/>
          <p:nvPr userDrawn="1"/>
        </p:nvGrpSpPr>
        <p:grpSpPr>
          <a:xfrm>
            <a:off x="0" y="6181725"/>
            <a:ext cx="1343025" cy="698500"/>
            <a:chOff x="0" y="-12184"/>
            <a:chExt cx="1343025" cy="698500"/>
          </a:xfrm>
        </p:grpSpPr>
        <p:sp>
          <p:nvSpPr>
            <p:cNvPr id="7" name="Rectangle 6">
              <a:extLst>
                <a:ext uri="{FF2B5EF4-FFF2-40B4-BE49-F238E27FC236}">
                  <a16:creationId xmlns:a16="http://schemas.microsoft.com/office/drawing/2014/main" id="{1B9198AB-FE4D-2B93-CB2D-0068E9523474}"/>
                </a:ext>
              </a:extLst>
            </p:cNvPr>
            <p:cNvSpPr/>
            <p:nvPr userDrawn="1"/>
          </p:nvSpPr>
          <p:spPr>
            <a:xfrm>
              <a:off x="0" y="-12184"/>
              <a:ext cx="1343025" cy="698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8D4DD22-65A0-B11D-4AC1-0D44CF1E8F20}"/>
                </a:ext>
              </a:extLst>
            </p:cNvPr>
            <p:cNvPicPr>
              <a:picLocks noChangeAspect="1"/>
            </p:cNvPicPr>
            <p:nvPr userDrawn="1"/>
          </p:nvPicPr>
          <p:blipFill>
            <a:blip r:embed="rId3"/>
            <a:srcRect/>
            <a:stretch/>
          </p:blipFill>
          <p:spPr>
            <a:xfrm>
              <a:off x="190327" y="104302"/>
              <a:ext cx="962370" cy="422628"/>
            </a:xfrm>
            <a:prstGeom prst="rect">
              <a:avLst/>
            </a:prstGeom>
          </p:spPr>
        </p:pic>
      </p:grpSp>
      <p:sp>
        <p:nvSpPr>
          <p:cNvPr id="8" name="Title 1">
            <a:extLst>
              <a:ext uri="{FF2B5EF4-FFF2-40B4-BE49-F238E27FC236}">
                <a16:creationId xmlns:a16="http://schemas.microsoft.com/office/drawing/2014/main" id="{BD4929B7-C6B3-071A-617B-7416AD0C1F26}"/>
              </a:ext>
            </a:extLst>
          </p:cNvPr>
          <p:cNvSpPr>
            <a:spLocks noGrp="1"/>
          </p:cNvSpPr>
          <p:nvPr>
            <p:ph type="title"/>
          </p:nvPr>
        </p:nvSpPr>
        <p:spPr>
          <a:xfrm>
            <a:off x="596900" y="293482"/>
            <a:ext cx="109728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91FE838E-3BDD-3741-BA19-D3CF32E30723}"/>
              </a:ext>
            </a:extLst>
          </p:cNvPr>
          <p:cNvSpPr>
            <a:spLocks noGrp="1"/>
          </p:cNvSpPr>
          <p:nvPr>
            <p:ph idx="1"/>
          </p:nvPr>
        </p:nvSpPr>
        <p:spPr>
          <a:xfrm>
            <a:off x="596900" y="1854810"/>
            <a:ext cx="109728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00065E2B-6C7C-ECD3-BC6A-2D96A88D24B7}"/>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189092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5">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F3093-F908-DA8E-E1A1-1262E9459D20}"/>
              </a:ext>
            </a:extLst>
          </p:cNvPr>
          <p:cNvPicPr>
            <a:picLocks noChangeAspect="1"/>
          </p:cNvPicPr>
          <p:nvPr userDrawn="1"/>
        </p:nvPicPr>
        <p:blipFill>
          <a:blip r:embed="rId2"/>
          <a:srcRect l="82500"/>
          <a:stretch/>
        </p:blipFill>
        <p:spPr>
          <a:xfrm>
            <a:off x="10058400" y="0"/>
            <a:ext cx="2133600" cy="6858000"/>
          </a:xfrm>
          <a:prstGeom prst="rect">
            <a:avLst/>
          </a:prstGeom>
        </p:spPr>
      </p:pic>
      <p:sp>
        <p:nvSpPr>
          <p:cNvPr id="4" name="Title 1">
            <a:extLst>
              <a:ext uri="{FF2B5EF4-FFF2-40B4-BE49-F238E27FC236}">
                <a16:creationId xmlns:a16="http://schemas.microsoft.com/office/drawing/2014/main" id="{323044AD-7914-F595-9CF2-95CDF6DAB1E4}"/>
              </a:ext>
            </a:extLst>
          </p:cNvPr>
          <p:cNvSpPr>
            <a:spLocks noGrp="1"/>
          </p:cNvSpPr>
          <p:nvPr>
            <p:ph type="title"/>
          </p:nvPr>
        </p:nvSpPr>
        <p:spPr>
          <a:xfrm>
            <a:off x="596900" y="293482"/>
            <a:ext cx="9296400" cy="1561328"/>
          </a:xfrm>
        </p:spPr>
        <p:txBody>
          <a:bodyPr/>
          <a:lstStyle>
            <a:lvl1pPr>
              <a:defRPr b="1">
                <a:solidFill>
                  <a:srgbClr val="26205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Content Placeholder 2">
            <a:extLst>
              <a:ext uri="{FF2B5EF4-FFF2-40B4-BE49-F238E27FC236}">
                <a16:creationId xmlns:a16="http://schemas.microsoft.com/office/drawing/2014/main" id="{0A11EC6C-7C4E-AB87-2C78-D09076A060B8}"/>
              </a:ext>
            </a:extLst>
          </p:cNvPr>
          <p:cNvSpPr>
            <a:spLocks noGrp="1"/>
          </p:cNvSpPr>
          <p:nvPr>
            <p:ph idx="1"/>
          </p:nvPr>
        </p:nvSpPr>
        <p:spPr>
          <a:xfrm>
            <a:off x="596900" y="1854810"/>
            <a:ext cx="9296400" cy="4158252"/>
          </a:xfrm>
        </p:spPr>
        <p:txBody>
          <a:bodyPr/>
          <a:lstStyle>
            <a:lvl1pPr>
              <a:defRPr>
                <a:solidFill>
                  <a:srgbClr val="000000"/>
                </a:solidFill>
                <a:latin typeface="Garamond" panose="02020404030301010803" pitchFamily="18" charset="0"/>
                <a:cs typeface="Arial" panose="020B0604020202020204" pitchFamily="34" charset="0"/>
              </a:defRPr>
            </a:lvl1pPr>
            <a:lvl2pPr>
              <a:defRPr>
                <a:solidFill>
                  <a:srgbClr val="000000"/>
                </a:solidFill>
                <a:latin typeface="Garamond" panose="02020404030301010803" pitchFamily="18" charset="0"/>
                <a:cs typeface="Arial" panose="020B0604020202020204" pitchFamily="34" charset="0"/>
              </a:defRPr>
            </a:lvl2pPr>
            <a:lvl3pPr>
              <a:defRPr>
                <a:solidFill>
                  <a:srgbClr val="000000"/>
                </a:solidFill>
                <a:latin typeface="Garamond" panose="02020404030301010803" pitchFamily="18" charset="0"/>
                <a:cs typeface="Arial" panose="020B0604020202020204" pitchFamily="34" charset="0"/>
              </a:defRPr>
            </a:lvl3pPr>
            <a:lvl4pPr>
              <a:defRPr>
                <a:solidFill>
                  <a:srgbClr val="000000"/>
                </a:solidFill>
                <a:latin typeface="Garamond" panose="02020404030301010803" pitchFamily="18" charset="0"/>
                <a:cs typeface="Arial" panose="020B0604020202020204" pitchFamily="34" charset="0"/>
              </a:defRPr>
            </a:lvl4pPr>
            <a:lvl5pPr>
              <a:defRPr>
                <a:solidFill>
                  <a:srgbClr val="000000"/>
                </a:solidFill>
                <a:latin typeface="Garamond" panose="02020404030301010803" pitchFamily="18"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Straight Connector 14">
            <a:extLst>
              <a:ext uri="{FF2B5EF4-FFF2-40B4-BE49-F238E27FC236}">
                <a16:creationId xmlns:a16="http://schemas.microsoft.com/office/drawing/2014/main" id="{AF0DC89A-2E07-E671-4522-553F9D6B1447}"/>
              </a:ext>
            </a:extLst>
          </p:cNvPr>
          <p:cNvCxnSpPr>
            <a:cxnSpLocks/>
          </p:cNvCxnSpPr>
          <p:nvPr userDrawn="1"/>
        </p:nvCxnSpPr>
        <p:spPr>
          <a:xfrm flipH="1">
            <a:off x="1320800" y="370072"/>
            <a:ext cx="10871200" cy="0"/>
          </a:xfrm>
          <a:prstGeom prst="line">
            <a:avLst/>
          </a:prstGeom>
          <a:ln w="22225">
            <a:solidFill>
              <a:schemeClr val="accent2"/>
            </a:solidFill>
          </a:ln>
        </p:spPr>
        <p:style>
          <a:lnRef idx="2">
            <a:schemeClr val="accent1"/>
          </a:lnRef>
          <a:fillRef idx="0">
            <a:schemeClr val="accent1"/>
          </a:fillRef>
          <a:effectRef idx="1">
            <a:schemeClr val="accent1"/>
          </a:effectRef>
          <a:fontRef idx="minor">
            <a:schemeClr val="tx1"/>
          </a:fontRef>
        </p:style>
      </p:cxnSp>
      <p:sp>
        <p:nvSpPr>
          <p:cNvPr id="19" name="Slide Number Placeholder 5">
            <a:extLst>
              <a:ext uri="{FF2B5EF4-FFF2-40B4-BE49-F238E27FC236}">
                <a16:creationId xmlns:a16="http://schemas.microsoft.com/office/drawing/2014/main" id="{92C03081-4E4A-CBBC-4C35-6C5CF02C715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bg1"/>
                </a:solidFill>
                <a:latin typeface="Garamond" panose="02020404030301010803" pitchFamily="18" charset="0"/>
              </a:defRPr>
            </a:lvl1pPr>
          </a:lstStyle>
          <a:p>
            <a:fld id="{E550F8CE-6223-4241-882D-8C053F6794F3}" type="slidenum">
              <a:rPr lang="en-US" smtClean="0"/>
              <a:pPr/>
              <a:t>‹#›</a:t>
            </a:fld>
            <a:endParaRPr lang="en-US" dirty="0"/>
          </a:p>
        </p:txBody>
      </p:sp>
    </p:spTree>
    <p:extLst>
      <p:ext uri="{BB962C8B-B14F-4D97-AF65-F5344CB8AC3E}">
        <p14:creationId xmlns:p14="http://schemas.microsoft.com/office/powerpoint/2010/main" val="85620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A65FB0-D5E0-EB8D-17B0-BEFC54CE4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B9A289-4902-A41F-CB51-17F0AE148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BB4E7C9-7D30-CC19-F767-6AEBE2A482AB}"/>
              </a:ext>
            </a:extLst>
          </p:cNvPr>
          <p:cNvSpPr>
            <a:spLocks noGrp="1"/>
          </p:cNvSpPr>
          <p:nvPr>
            <p:ph type="sldNum" sz="quarter" idx="4"/>
          </p:nvPr>
        </p:nvSpPr>
        <p:spPr>
          <a:xfrm>
            <a:off x="9122734" y="6310312"/>
            <a:ext cx="2743200" cy="365125"/>
          </a:xfrm>
          <a:prstGeom prst="rect">
            <a:avLst/>
          </a:prstGeom>
        </p:spPr>
        <p:txBody>
          <a:bodyPr vert="horz" lIns="91440" tIns="45720" rIns="91440" bIns="45720" rtlCol="0" anchor="ctr"/>
          <a:lstStyle>
            <a:lvl1pPr algn="r">
              <a:defRPr sz="1400" b="1">
                <a:solidFill>
                  <a:schemeClr val="tx1">
                    <a:tint val="82000"/>
                  </a:schemeClr>
                </a:solidFill>
                <a:latin typeface="Garamond" panose="02020404030301010803" pitchFamily="18" charset="0"/>
              </a:defRPr>
            </a:lvl1pPr>
          </a:lstStyle>
          <a:p>
            <a:fld id="{E550F8CE-6223-4241-882D-8C053F6794F3}" type="slidenum">
              <a:rPr lang="en-US" smtClean="0"/>
              <a:pPr/>
              <a:t>‹#›</a:t>
            </a:fld>
            <a:endParaRPr lang="en-US" dirty="0"/>
          </a:p>
        </p:txBody>
      </p:sp>
      <p:pic>
        <p:nvPicPr>
          <p:cNvPr id="5" name="Picture 4" descr="A logo with red and blue letters&#10;&#10;Description automatically generated">
            <a:extLst>
              <a:ext uri="{FF2B5EF4-FFF2-40B4-BE49-F238E27FC236}">
                <a16:creationId xmlns:a16="http://schemas.microsoft.com/office/drawing/2014/main" id="{D8BB28C3-8759-2177-2662-026CEF4C73CA}"/>
              </a:ext>
            </a:extLst>
          </p:cNvPr>
          <p:cNvPicPr>
            <a:picLocks noChangeAspect="1"/>
          </p:cNvPicPr>
          <p:nvPr userDrawn="1"/>
        </p:nvPicPr>
        <p:blipFill>
          <a:blip r:embed="rId23"/>
          <a:stretch>
            <a:fillRect/>
          </a:stretch>
        </p:blipFill>
        <p:spPr>
          <a:xfrm>
            <a:off x="326066" y="6127417"/>
            <a:ext cx="1177028" cy="517519"/>
          </a:xfrm>
          <a:prstGeom prst="rect">
            <a:avLst/>
          </a:prstGeom>
        </p:spPr>
      </p:pic>
    </p:spTree>
    <p:extLst>
      <p:ext uri="{BB962C8B-B14F-4D97-AF65-F5344CB8AC3E}">
        <p14:creationId xmlns:p14="http://schemas.microsoft.com/office/powerpoint/2010/main" val="4868608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83" r:id="rId3"/>
    <p:sldLayoutId id="2147483682" r:id="rId4"/>
    <p:sldLayoutId id="2147483650" r:id="rId5"/>
    <p:sldLayoutId id="2147483671" r:id="rId6"/>
    <p:sldLayoutId id="2147483673" r:id="rId7"/>
    <p:sldLayoutId id="2147483672" r:id="rId8"/>
    <p:sldLayoutId id="2147483674" r:id="rId9"/>
    <p:sldLayoutId id="2147483676" r:id="rId10"/>
    <p:sldLayoutId id="2147483677" r:id="rId11"/>
    <p:sldLayoutId id="2147483680" r:id="rId12"/>
    <p:sldLayoutId id="2147483660" r:id="rId13"/>
    <p:sldLayoutId id="2147483663" r:id="rId14"/>
    <p:sldLayoutId id="2147483661" r:id="rId15"/>
    <p:sldLayoutId id="2147483681" r:id="rId16"/>
    <p:sldLayoutId id="2147483687" r:id="rId17"/>
    <p:sldLayoutId id="2147483689" r:id="rId18"/>
    <p:sldLayoutId id="2147483691" r:id="rId19"/>
    <p:sldLayoutId id="2147483692" r:id="rId20"/>
    <p:sldLayoutId id="2147483693" r:id="rId21"/>
  </p:sldLayoutIdLst>
  <p:hf hdr="0" ftr="0" dt="0"/>
  <p:txStyles>
    <p:titleStyle>
      <a:lvl1pPr algn="l" defTabSz="914400" rtl="0" eaLnBrk="1" latinLnBrk="0" hangingPunct="1">
        <a:lnSpc>
          <a:spcPct val="90000"/>
        </a:lnSpc>
        <a:spcBef>
          <a:spcPct val="0"/>
        </a:spcBef>
        <a:buNone/>
        <a:defRPr sz="4400" kern="1200">
          <a:solidFill>
            <a:srgbClr val="25205E"/>
          </a:solidFill>
          <a:latin typeface="Arial Bold" panose="020B0704020202020204" pitchFamily="34" charset="0"/>
          <a:ea typeface="+mj-ea"/>
          <a:cs typeface="Arial Bold" panose="020B0704020202020204" pitchFamily="34" charset="0"/>
        </a:defRPr>
      </a:lvl1pPr>
    </p:titleStyle>
    <p:bodyStyle>
      <a:lvl1pPr marL="342900" indent="-342900" algn="l" defTabSz="914400" rtl="0" eaLnBrk="1" latinLnBrk="0" hangingPunct="1">
        <a:lnSpc>
          <a:spcPct val="90000"/>
        </a:lnSpc>
        <a:spcBef>
          <a:spcPts val="1000"/>
        </a:spcBef>
        <a:buClr>
          <a:srgbClr val="AB1E2C"/>
        </a:buClr>
        <a:buSzPct val="50000"/>
        <a:buFont typeface="Garamond" panose="02020404030301010803" pitchFamily="18" charset="0"/>
        <a:buChar char="►"/>
        <a:defRPr sz="3600" kern="1200">
          <a:solidFill>
            <a:srgbClr val="000000"/>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Clr>
          <a:srgbClr val="A91D2C"/>
        </a:buClr>
        <a:buFont typeface="Garamond" panose="02020404030301010803" pitchFamily="18" charset="0"/>
        <a:buChar char="▪"/>
        <a:defRPr sz="3000" kern="1200">
          <a:solidFill>
            <a:srgbClr val="000000"/>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Clr>
          <a:srgbClr val="A91D2C"/>
        </a:buClr>
        <a:buFont typeface="Garamond" panose="02020404030301010803" pitchFamily="18" charset="0"/>
        <a:buChar char="»"/>
        <a:defRPr sz="2800" kern="1200">
          <a:solidFill>
            <a:srgbClr val="000000"/>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Clr>
          <a:srgbClr val="A91D2C"/>
        </a:buClr>
        <a:buFont typeface="Garamond" panose="02020404030301010803" pitchFamily="18" charset="0"/>
        <a:buChar char="•"/>
        <a:defRPr sz="2400" kern="1200">
          <a:solidFill>
            <a:srgbClr val="000000"/>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Clr>
          <a:srgbClr val="A91D2C"/>
        </a:buClr>
        <a:buFont typeface="Garamond" panose="02020404030301010803" pitchFamily="18" charset="0"/>
        <a:buChar char="−"/>
        <a:defRPr sz="2000" kern="1200">
          <a:solidFill>
            <a:srgbClr val="000000"/>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A901F1-5573-F3CA-EA77-47887AEEEB82}"/>
              </a:ext>
            </a:extLst>
          </p:cNvPr>
          <p:cNvSpPr>
            <a:spLocks noGrp="1"/>
          </p:cNvSpPr>
          <p:nvPr>
            <p:ph type="ctrTitle"/>
          </p:nvPr>
        </p:nvSpPr>
        <p:spPr>
          <a:xfrm>
            <a:off x="537882" y="3283827"/>
            <a:ext cx="11116235" cy="1363108"/>
          </a:xfrm>
        </p:spPr>
        <p:txBody>
          <a:bodyPr>
            <a:normAutofit fontScale="90000"/>
          </a:bodyPr>
          <a:lstStyle/>
          <a:p>
            <a:r>
              <a:rPr lang="en-US" dirty="0"/>
              <a:t>Everything You Need to Know About Genetic Defects (For Now)</a:t>
            </a:r>
          </a:p>
        </p:txBody>
      </p:sp>
      <p:sp>
        <p:nvSpPr>
          <p:cNvPr id="6" name="Content Placeholder 5">
            <a:extLst>
              <a:ext uri="{FF2B5EF4-FFF2-40B4-BE49-F238E27FC236}">
                <a16:creationId xmlns:a16="http://schemas.microsoft.com/office/drawing/2014/main" id="{7611AD10-B51D-F79B-3D8B-2EB7D28DA59C}"/>
              </a:ext>
            </a:extLst>
          </p:cNvPr>
          <p:cNvSpPr>
            <a:spLocks noGrp="1"/>
          </p:cNvSpPr>
          <p:nvPr>
            <p:ph idx="1"/>
          </p:nvPr>
        </p:nvSpPr>
        <p:spPr/>
        <p:txBody>
          <a:bodyPr/>
          <a:lstStyle/>
          <a:p>
            <a:r>
              <a:rPr lang="en-US" dirty="0"/>
              <a:t>Dr. John B. Cole</a:t>
            </a:r>
          </a:p>
        </p:txBody>
      </p:sp>
      <p:sp>
        <p:nvSpPr>
          <p:cNvPr id="7" name="Content Placeholder 6">
            <a:extLst>
              <a:ext uri="{FF2B5EF4-FFF2-40B4-BE49-F238E27FC236}">
                <a16:creationId xmlns:a16="http://schemas.microsoft.com/office/drawing/2014/main" id="{ACB87463-3F75-EABA-4259-D9697FAB4874}"/>
              </a:ext>
            </a:extLst>
          </p:cNvPr>
          <p:cNvSpPr>
            <a:spLocks noGrp="1"/>
          </p:cNvSpPr>
          <p:nvPr>
            <p:ph idx="10"/>
          </p:nvPr>
        </p:nvSpPr>
        <p:spPr>
          <a:xfrm>
            <a:off x="475129" y="5726021"/>
            <a:ext cx="11259672" cy="534809"/>
          </a:xfrm>
        </p:spPr>
        <p:txBody>
          <a:bodyPr/>
          <a:lstStyle/>
          <a:p>
            <a:r>
              <a:rPr lang="en-US" sz="2800" dirty="0"/>
              <a:t>Department of Animal Science, Michigan State University | April 8, 2025</a:t>
            </a:r>
          </a:p>
        </p:txBody>
      </p:sp>
    </p:spTree>
    <p:extLst>
      <p:ext uri="{BB962C8B-B14F-4D97-AF65-F5344CB8AC3E}">
        <p14:creationId xmlns:p14="http://schemas.microsoft.com/office/powerpoint/2010/main" val="1361318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C9669-172A-5EFC-8582-30D53C3E4719}"/>
            </a:ext>
          </a:extLst>
        </p:cNvPr>
        <p:cNvGrpSpPr/>
        <p:nvPr/>
      </p:nvGrpSpPr>
      <p:grpSpPr>
        <a:xfrm>
          <a:off x="0" y="0"/>
          <a:ext cx="0" cy="0"/>
          <a:chOff x="0" y="0"/>
          <a:chExt cx="0" cy="0"/>
        </a:xfrm>
      </p:grpSpPr>
      <p:sp>
        <p:nvSpPr>
          <p:cNvPr id="199" name="Rectangle 198">
            <a:extLst>
              <a:ext uri="{FF2B5EF4-FFF2-40B4-BE49-F238E27FC236}">
                <a16:creationId xmlns:a16="http://schemas.microsoft.com/office/drawing/2014/main" id="{C41445FA-02DE-D505-BD29-9512A7878768}"/>
              </a:ext>
            </a:extLst>
          </p:cNvPr>
          <p:cNvSpPr/>
          <p:nvPr/>
        </p:nvSpPr>
        <p:spPr>
          <a:xfrm>
            <a:off x="7916147" y="4937569"/>
            <a:ext cx="2286001" cy="153198"/>
          </a:xfrm>
          <a:prstGeom prst="rect">
            <a:avLst/>
          </a:prstGeom>
          <a:pattFill prst="wdUp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96" name="Rectangle 195">
            <a:extLst>
              <a:ext uri="{FF2B5EF4-FFF2-40B4-BE49-F238E27FC236}">
                <a16:creationId xmlns:a16="http://schemas.microsoft.com/office/drawing/2014/main" id="{53C9270C-32FC-7110-9008-BED1DFC16AAF}"/>
              </a:ext>
            </a:extLst>
          </p:cNvPr>
          <p:cNvSpPr/>
          <p:nvPr/>
        </p:nvSpPr>
        <p:spPr>
          <a:xfrm>
            <a:off x="3005403" y="4938725"/>
            <a:ext cx="2924387" cy="153199"/>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95" name="Rectangle 194">
            <a:extLst>
              <a:ext uri="{FF2B5EF4-FFF2-40B4-BE49-F238E27FC236}">
                <a16:creationId xmlns:a16="http://schemas.microsoft.com/office/drawing/2014/main" id="{AC73075F-35FD-4D66-4DA7-0D6D3D351A73}"/>
              </a:ext>
            </a:extLst>
          </p:cNvPr>
          <p:cNvSpPr/>
          <p:nvPr/>
        </p:nvSpPr>
        <p:spPr>
          <a:xfrm>
            <a:off x="629419" y="4938726"/>
            <a:ext cx="2375984" cy="153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4" name="Title 3">
            <a:extLst>
              <a:ext uri="{FF2B5EF4-FFF2-40B4-BE49-F238E27FC236}">
                <a16:creationId xmlns:a16="http://schemas.microsoft.com/office/drawing/2014/main" id="{76FC29D3-FBD4-58A1-1E96-CB58F0044595}"/>
              </a:ext>
            </a:extLst>
          </p:cNvPr>
          <p:cNvSpPr>
            <a:spLocks noGrp="1"/>
          </p:cNvSpPr>
          <p:nvPr>
            <p:ph type="title"/>
          </p:nvPr>
        </p:nvSpPr>
        <p:spPr/>
        <p:txBody>
          <a:bodyPr>
            <a:normAutofit/>
          </a:bodyPr>
          <a:lstStyle/>
          <a:p>
            <a:r>
              <a:rPr lang="en-US" dirty="0"/>
              <a:t>How do we haplotype animals?</a:t>
            </a:r>
          </a:p>
        </p:txBody>
      </p:sp>
      <p:sp>
        <p:nvSpPr>
          <p:cNvPr id="7" name="Content Placeholder 6">
            <a:extLst>
              <a:ext uri="{FF2B5EF4-FFF2-40B4-BE49-F238E27FC236}">
                <a16:creationId xmlns:a16="http://schemas.microsoft.com/office/drawing/2014/main" id="{25E97BD9-051A-F735-56D9-8C9CCE5207AE}"/>
              </a:ext>
            </a:extLst>
          </p:cNvPr>
          <p:cNvSpPr>
            <a:spLocks noGrp="1"/>
          </p:cNvSpPr>
          <p:nvPr>
            <p:ph idx="1"/>
          </p:nvPr>
        </p:nvSpPr>
        <p:spPr/>
        <p:txBody>
          <a:bodyPr/>
          <a:lstStyle/>
          <a:p>
            <a:endParaRPr lang="en-US"/>
          </a:p>
        </p:txBody>
      </p:sp>
      <p:grpSp>
        <p:nvGrpSpPr>
          <p:cNvPr id="55" name="Group 54">
            <a:extLst>
              <a:ext uri="{FF2B5EF4-FFF2-40B4-BE49-F238E27FC236}">
                <a16:creationId xmlns:a16="http://schemas.microsoft.com/office/drawing/2014/main" id="{E50B7168-0A93-9FF4-1A8D-CEF8445D3BAE}"/>
              </a:ext>
            </a:extLst>
          </p:cNvPr>
          <p:cNvGrpSpPr/>
          <p:nvPr/>
        </p:nvGrpSpPr>
        <p:grpSpPr>
          <a:xfrm>
            <a:off x="629419" y="1568975"/>
            <a:ext cx="10943350" cy="603926"/>
            <a:chOff x="858728" y="5267469"/>
            <a:chExt cx="21886700" cy="1207851"/>
          </a:xfrm>
        </p:grpSpPr>
        <p:grpSp>
          <p:nvGrpSpPr>
            <p:cNvPr id="23" name="Group 22">
              <a:extLst>
                <a:ext uri="{FF2B5EF4-FFF2-40B4-BE49-F238E27FC236}">
                  <a16:creationId xmlns:a16="http://schemas.microsoft.com/office/drawing/2014/main" id="{D2D05E38-76EF-045F-6565-174026E52C59}"/>
                </a:ext>
              </a:extLst>
            </p:cNvPr>
            <p:cNvGrpSpPr/>
            <p:nvPr/>
          </p:nvGrpSpPr>
          <p:grpSpPr>
            <a:xfrm>
              <a:off x="858728" y="6168923"/>
              <a:ext cx="10600741" cy="306397"/>
              <a:chOff x="858728" y="6168923"/>
              <a:chExt cx="10600741" cy="306397"/>
            </a:xfrm>
          </p:grpSpPr>
          <p:sp>
            <p:nvSpPr>
              <p:cNvPr id="5" name="Rectangle 4">
                <a:extLst>
                  <a:ext uri="{FF2B5EF4-FFF2-40B4-BE49-F238E27FC236}">
                    <a16:creationId xmlns:a16="http://schemas.microsoft.com/office/drawing/2014/main" id="{D7EBB269-1AF0-D696-0C3F-AE27851FB408}"/>
                  </a:ext>
                </a:extLst>
              </p:cNvPr>
              <p:cNvSpPr/>
              <p:nvPr/>
            </p:nvSpPr>
            <p:spPr>
              <a:xfrm>
                <a:off x="858728" y="6168925"/>
                <a:ext cx="4751968" cy="306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6" name="Rectangle 5">
                <a:extLst>
                  <a:ext uri="{FF2B5EF4-FFF2-40B4-BE49-F238E27FC236}">
                    <a16:creationId xmlns:a16="http://schemas.microsoft.com/office/drawing/2014/main" id="{A5EC2BD2-621D-D11D-7049-E7D1E9317116}"/>
                  </a:ext>
                </a:extLst>
              </p:cNvPr>
              <p:cNvSpPr/>
              <p:nvPr/>
            </p:nvSpPr>
            <p:spPr>
              <a:xfrm>
                <a:off x="5610696" y="6168923"/>
                <a:ext cx="5848773" cy="306397"/>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grpSp>
        <p:grpSp>
          <p:nvGrpSpPr>
            <p:cNvPr id="52" name="Group 51">
              <a:extLst>
                <a:ext uri="{FF2B5EF4-FFF2-40B4-BE49-F238E27FC236}">
                  <a16:creationId xmlns:a16="http://schemas.microsoft.com/office/drawing/2014/main" id="{A2D56EEC-8069-8FC6-A2A7-06E95C135969}"/>
                </a:ext>
              </a:extLst>
            </p:cNvPr>
            <p:cNvGrpSpPr/>
            <p:nvPr/>
          </p:nvGrpSpPr>
          <p:grpSpPr>
            <a:xfrm>
              <a:off x="12144687" y="6166610"/>
              <a:ext cx="10600741" cy="306396"/>
              <a:chOff x="12144687" y="6166610"/>
              <a:chExt cx="10600741" cy="306396"/>
            </a:xfrm>
          </p:grpSpPr>
          <p:sp>
            <p:nvSpPr>
              <p:cNvPr id="47" name="Rectangle 46">
                <a:extLst>
                  <a:ext uri="{FF2B5EF4-FFF2-40B4-BE49-F238E27FC236}">
                    <a16:creationId xmlns:a16="http://schemas.microsoft.com/office/drawing/2014/main" id="{6D1CAEC4-62DE-85A9-A54B-B667A2C32DBE}"/>
                  </a:ext>
                </a:extLst>
              </p:cNvPr>
              <p:cNvSpPr/>
              <p:nvPr/>
            </p:nvSpPr>
            <p:spPr>
              <a:xfrm>
                <a:off x="12144687" y="6166611"/>
                <a:ext cx="3287497" cy="30639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48" name="Rectangle 47">
                <a:extLst>
                  <a:ext uri="{FF2B5EF4-FFF2-40B4-BE49-F238E27FC236}">
                    <a16:creationId xmlns:a16="http://schemas.microsoft.com/office/drawing/2014/main" id="{9617C1E3-82A0-640D-1841-D6F6A05E04DE}"/>
                  </a:ext>
                </a:extLst>
              </p:cNvPr>
              <p:cNvSpPr/>
              <p:nvPr/>
            </p:nvSpPr>
            <p:spPr>
              <a:xfrm>
                <a:off x="20004185" y="6166610"/>
                <a:ext cx="2741243" cy="30639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49" name="Rectangle 48">
                <a:extLst>
                  <a:ext uri="{FF2B5EF4-FFF2-40B4-BE49-F238E27FC236}">
                    <a16:creationId xmlns:a16="http://schemas.microsoft.com/office/drawing/2014/main" id="{47F91D64-F384-2D25-F6C0-195C3DB9291B}"/>
                  </a:ext>
                </a:extLst>
              </p:cNvPr>
              <p:cNvSpPr/>
              <p:nvPr/>
            </p:nvSpPr>
            <p:spPr>
              <a:xfrm>
                <a:off x="15432184" y="6166610"/>
                <a:ext cx="4572001" cy="306395"/>
              </a:xfrm>
              <a:prstGeom prst="rect">
                <a:avLst/>
              </a:prstGeom>
              <a:pattFill prst="wdUp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sp>
          <p:nvSpPr>
            <p:cNvPr id="54" name="TextBox 53">
              <a:extLst>
                <a:ext uri="{FF2B5EF4-FFF2-40B4-BE49-F238E27FC236}">
                  <a16:creationId xmlns:a16="http://schemas.microsoft.com/office/drawing/2014/main" id="{AD83C53F-D85A-2733-B947-0AC923136895}"/>
                </a:ext>
              </a:extLst>
            </p:cNvPr>
            <p:cNvSpPr txBox="1"/>
            <p:nvPr/>
          </p:nvSpPr>
          <p:spPr>
            <a:xfrm>
              <a:off x="8143650" y="5267469"/>
              <a:ext cx="8071314" cy="758669"/>
            </a:xfrm>
            <a:prstGeom prst="rect">
              <a:avLst/>
            </a:prstGeom>
            <a:noFill/>
          </p:spPr>
          <p:txBody>
            <a:bodyPr wrap="none" rtlCol="0">
              <a:spAutoFit/>
            </a:bodyPr>
            <a:lstStyle/>
            <a:p>
              <a:pPr algn="ctr"/>
              <a:r>
                <a:rPr lang="en-US" sz="1865" b="1" dirty="0"/>
                <a:t>Genotyped Animal’s Chromosomes</a:t>
              </a:r>
            </a:p>
          </p:txBody>
        </p:sp>
      </p:grpSp>
      <p:grpSp>
        <p:nvGrpSpPr>
          <p:cNvPr id="11" name="Group 10">
            <a:extLst>
              <a:ext uri="{FF2B5EF4-FFF2-40B4-BE49-F238E27FC236}">
                <a16:creationId xmlns:a16="http://schemas.microsoft.com/office/drawing/2014/main" id="{DED68931-260B-F480-CF6D-B2225DBBE88C}"/>
              </a:ext>
            </a:extLst>
          </p:cNvPr>
          <p:cNvGrpSpPr/>
          <p:nvPr/>
        </p:nvGrpSpPr>
        <p:grpSpPr>
          <a:xfrm>
            <a:off x="783924" y="1911604"/>
            <a:ext cx="483203" cy="761969"/>
            <a:chOff x="983647" y="3823207"/>
            <a:chExt cx="966405" cy="1523938"/>
          </a:xfrm>
        </p:grpSpPr>
        <p:cxnSp>
          <p:nvCxnSpPr>
            <p:cNvPr id="3" name="Straight Connector 2">
              <a:extLst>
                <a:ext uri="{FF2B5EF4-FFF2-40B4-BE49-F238E27FC236}">
                  <a16:creationId xmlns:a16="http://schemas.microsoft.com/office/drawing/2014/main" id="{A28A32F6-8AA9-4F37-C1D2-E55355A97DD9}"/>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2E53E26-78BD-CECB-2350-95B03DE2A6AD}"/>
                </a:ext>
              </a:extLst>
            </p:cNvPr>
            <p:cNvSpPr txBox="1"/>
            <p:nvPr/>
          </p:nvSpPr>
          <p:spPr>
            <a:xfrm>
              <a:off x="983647" y="4608481"/>
              <a:ext cx="966405" cy="738664"/>
            </a:xfrm>
            <a:prstGeom prst="rect">
              <a:avLst/>
            </a:prstGeom>
            <a:noFill/>
          </p:spPr>
          <p:txBody>
            <a:bodyPr wrap="square" rtlCol="0">
              <a:spAutoFit/>
            </a:bodyPr>
            <a:lstStyle/>
            <a:p>
              <a:pPr algn="ctr"/>
              <a:r>
                <a:rPr lang="en-US" sz="900" b="1" dirty="0"/>
                <a:t>SNP 1</a:t>
              </a:r>
            </a:p>
          </p:txBody>
        </p:sp>
      </p:grpSp>
      <p:grpSp>
        <p:nvGrpSpPr>
          <p:cNvPr id="14" name="Group 13">
            <a:extLst>
              <a:ext uri="{FF2B5EF4-FFF2-40B4-BE49-F238E27FC236}">
                <a16:creationId xmlns:a16="http://schemas.microsoft.com/office/drawing/2014/main" id="{DCB59237-12DA-7D70-A54F-A45C925525A2}"/>
              </a:ext>
            </a:extLst>
          </p:cNvPr>
          <p:cNvGrpSpPr/>
          <p:nvPr/>
        </p:nvGrpSpPr>
        <p:grpSpPr>
          <a:xfrm>
            <a:off x="1491715" y="1911605"/>
            <a:ext cx="584635" cy="762008"/>
            <a:chOff x="889097" y="3823207"/>
            <a:chExt cx="1169270" cy="1524014"/>
          </a:xfrm>
        </p:grpSpPr>
        <p:cxnSp>
          <p:nvCxnSpPr>
            <p:cNvPr id="15" name="Straight Connector 14">
              <a:extLst>
                <a:ext uri="{FF2B5EF4-FFF2-40B4-BE49-F238E27FC236}">
                  <a16:creationId xmlns:a16="http://schemas.microsoft.com/office/drawing/2014/main" id="{88719D54-4513-C588-2E39-38652233C313}"/>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D93E986-0667-3A06-8D38-FC5371D84277}"/>
                </a:ext>
              </a:extLst>
            </p:cNvPr>
            <p:cNvSpPr txBox="1"/>
            <p:nvPr/>
          </p:nvSpPr>
          <p:spPr>
            <a:xfrm>
              <a:off x="889097" y="4608558"/>
              <a:ext cx="1169270" cy="738663"/>
            </a:xfrm>
            <a:prstGeom prst="rect">
              <a:avLst/>
            </a:prstGeom>
            <a:noFill/>
          </p:spPr>
          <p:txBody>
            <a:bodyPr wrap="square" rtlCol="0">
              <a:spAutoFit/>
            </a:bodyPr>
            <a:lstStyle/>
            <a:p>
              <a:pPr algn="ctr"/>
              <a:r>
                <a:rPr lang="en-US" sz="900" b="1" dirty="0"/>
                <a:t>SNP 101</a:t>
              </a:r>
            </a:p>
          </p:txBody>
        </p:sp>
      </p:grpSp>
      <p:grpSp>
        <p:nvGrpSpPr>
          <p:cNvPr id="17" name="Group 16">
            <a:extLst>
              <a:ext uri="{FF2B5EF4-FFF2-40B4-BE49-F238E27FC236}">
                <a16:creationId xmlns:a16="http://schemas.microsoft.com/office/drawing/2014/main" id="{D6707923-369D-E440-8336-C8AEBB9302CC}"/>
              </a:ext>
            </a:extLst>
          </p:cNvPr>
          <p:cNvGrpSpPr/>
          <p:nvPr/>
        </p:nvGrpSpPr>
        <p:grpSpPr>
          <a:xfrm>
            <a:off x="2245685" y="1911604"/>
            <a:ext cx="584635" cy="761969"/>
            <a:chOff x="885714" y="3823207"/>
            <a:chExt cx="1169270" cy="1523938"/>
          </a:xfrm>
        </p:grpSpPr>
        <p:cxnSp>
          <p:nvCxnSpPr>
            <p:cNvPr id="18" name="Straight Connector 17">
              <a:extLst>
                <a:ext uri="{FF2B5EF4-FFF2-40B4-BE49-F238E27FC236}">
                  <a16:creationId xmlns:a16="http://schemas.microsoft.com/office/drawing/2014/main" id="{E19B33A4-A337-4981-6135-59F33F78532E}"/>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7AE7759-B124-7E7D-7088-3EEEAF571382}"/>
                </a:ext>
              </a:extLst>
            </p:cNvPr>
            <p:cNvSpPr txBox="1"/>
            <p:nvPr/>
          </p:nvSpPr>
          <p:spPr>
            <a:xfrm>
              <a:off x="885714" y="4608481"/>
              <a:ext cx="1169270" cy="738664"/>
            </a:xfrm>
            <a:prstGeom prst="rect">
              <a:avLst/>
            </a:prstGeom>
            <a:noFill/>
          </p:spPr>
          <p:txBody>
            <a:bodyPr wrap="square" rtlCol="0">
              <a:spAutoFit/>
            </a:bodyPr>
            <a:lstStyle/>
            <a:p>
              <a:pPr algn="ctr"/>
              <a:r>
                <a:rPr lang="en-US" sz="900" b="1" dirty="0"/>
                <a:t>SNP 301</a:t>
              </a:r>
            </a:p>
          </p:txBody>
        </p:sp>
      </p:grpSp>
      <p:grpSp>
        <p:nvGrpSpPr>
          <p:cNvPr id="20" name="Group 19">
            <a:extLst>
              <a:ext uri="{FF2B5EF4-FFF2-40B4-BE49-F238E27FC236}">
                <a16:creationId xmlns:a16="http://schemas.microsoft.com/office/drawing/2014/main" id="{E4CEB4BD-5C3B-016F-83AD-B28A854DD700}"/>
              </a:ext>
            </a:extLst>
          </p:cNvPr>
          <p:cNvGrpSpPr/>
          <p:nvPr/>
        </p:nvGrpSpPr>
        <p:grpSpPr>
          <a:xfrm>
            <a:off x="4867355" y="1902080"/>
            <a:ext cx="682163" cy="760417"/>
            <a:chOff x="784687" y="3823207"/>
            <a:chExt cx="1364326" cy="1520832"/>
          </a:xfrm>
        </p:grpSpPr>
        <p:cxnSp>
          <p:nvCxnSpPr>
            <p:cNvPr id="21" name="Straight Connector 20">
              <a:extLst>
                <a:ext uri="{FF2B5EF4-FFF2-40B4-BE49-F238E27FC236}">
                  <a16:creationId xmlns:a16="http://schemas.microsoft.com/office/drawing/2014/main" id="{41E429B5-FAD8-D8F5-BD86-CAED844B1367}"/>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2FEC212-654F-5A6D-686F-1E7DC0FA9404}"/>
                </a:ext>
              </a:extLst>
            </p:cNvPr>
            <p:cNvSpPr txBox="1"/>
            <p:nvPr/>
          </p:nvSpPr>
          <p:spPr>
            <a:xfrm>
              <a:off x="784687" y="4605376"/>
              <a:ext cx="1364326" cy="738663"/>
            </a:xfrm>
            <a:prstGeom prst="rect">
              <a:avLst/>
            </a:prstGeom>
            <a:noFill/>
          </p:spPr>
          <p:txBody>
            <a:bodyPr wrap="square" rtlCol="0">
              <a:spAutoFit/>
            </a:bodyPr>
            <a:lstStyle/>
            <a:p>
              <a:pPr algn="ctr"/>
              <a:r>
                <a:rPr lang="en-US" sz="900" b="1" dirty="0"/>
                <a:t>SNP 2,300</a:t>
              </a:r>
            </a:p>
          </p:txBody>
        </p:sp>
      </p:grpSp>
      <p:grpSp>
        <p:nvGrpSpPr>
          <p:cNvPr id="24" name="Group 23">
            <a:extLst>
              <a:ext uri="{FF2B5EF4-FFF2-40B4-BE49-F238E27FC236}">
                <a16:creationId xmlns:a16="http://schemas.microsoft.com/office/drawing/2014/main" id="{345624C7-5E82-EB3F-BF86-25CD4305083B}"/>
              </a:ext>
            </a:extLst>
          </p:cNvPr>
          <p:cNvGrpSpPr/>
          <p:nvPr/>
        </p:nvGrpSpPr>
        <p:grpSpPr>
          <a:xfrm>
            <a:off x="6463461" y="1911604"/>
            <a:ext cx="483203" cy="761969"/>
            <a:chOff x="983647" y="3823207"/>
            <a:chExt cx="966405" cy="1523938"/>
          </a:xfrm>
        </p:grpSpPr>
        <p:cxnSp>
          <p:nvCxnSpPr>
            <p:cNvPr id="25" name="Straight Connector 24">
              <a:extLst>
                <a:ext uri="{FF2B5EF4-FFF2-40B4-BE49-F238E27FC236}">
                  <a16:creationId xmlns:a16="http://schemas.microsoft.com/office/drawing/2014/main" id="{46C3BF4B-E7AE-CCCC-C917-EF5D91009397}"/>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77D3884-C511-581B-EFC0-14D7D464673C}"/>
                </a:ext>
              </a:extLst>
            </p:cNvPr>
            <p:cNvSpPr txBox="1"/>
            <p:nvPr/>
          </p:nvSpPr>
          <p:spPr>
            <a:xfrm>
              <a:off x="983647" y="4608481"/>
              <a:ext cx="966405" cy="738664"/>
            </a:xfrm>
            <a:prstGeom prst="rect">
              <a:avLst/>
            </a:prstGeom>
            <a:noFill/>
          </p:spPr>
          <p:txBody>
            <a:bodyPr wrap="square" rtlCol="0">
              <a:spAutoFit/>
            </a:bodyPr>
            <a:lstStyle/>
            <a:p>
              <a:pPr algn="ctr"/>
              <a:r>
                <a:rPr lang="en-US" sz="900" b="1" dirty="0"/>
                <a:t>SNP 1</a:t>
              </a:r>
            </a:p>
          </p:txBody>
        </p:sp>
      </p:grpSp>
      <p:grpSp>
        <p:nvGrpSpPr>
          <p:cNvPr id="27" name="Group 26">
            <a:extLst>
              <a:ext uri="{FF2B5EF4-FFF2-40B4-BE49-F238E27FC236}">
                <a16:creationId xmlns:a16="http://schemas.microsoft.com/office/drawing/2014/main" id="{0CD81DED-627E-0B64-3223-D6A00D74684A}"/>
              </a:ext>
            </a:extLst>
          </p:cNvPr>
          <p:cNvGrpSpPr/>
          <p:nvPr/>
        </p:nvGrpSpPr>
        <p:grpSpPr>
          <a:xfrm>
            <a:off x="7165178" y="1911604"/>
            <a:ext cx="584635" cy="761969"/>
            <a:chOff x="876948" y="3823207"/>
            <a:chExt cx="1169269" cy="1523938"/>
          </a:xfrm>
        </p:grpSpPr>
        <p:cxnSp>
          <p:nvCxnSpPr>
            <p:cNvPr id="28" name="Straight Connector 27">
              <a:extLst>
                <a:ext uri="{FF2B5EF4-FFF2-40B4-BE49-F238E27FC236}">
                  <a16:creationId xmlns:a16="http://schemas.microsoft.com/office/drawing/2014/main" id="{AC658992-8C8C-8492-9ABD-611CE4A2BF40}"/>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5A547AE-0945-3B3D-5D9B-5D23C2159462}"/>
                </a:ext>
              </a:extLst>
            </p:cNvPr>
            <p:cNvSpPr txBox="1"/>
            <p:nvPr/>
          </p:nvSpPr>
          <p:spPr>
            <a:xfrm>
              <a:off x="876948" y="4608481"/>
              <a:ext cx="1169269" cy="738664"/>
            </a:xfrm>
            <a:prstGeom prst="rect">
              <a:avLst/>
            </a:prstGeom>
            <a:noFill/>
          </p:spPr>
          <p:txBody>
            <a:bodyPr wrap="square" rtlCol="0">
              <a:spAutoFit/>
            </a:bodyPr>
            <a:lstStyle/>
            <a:p>
              <a:pPr algn="ctr"/>
              <a:r>
                <a:rPr lang="en-US" sz="900" b="1" dirty="0"/>
                <a:t>SNP 201</a:t>
              </a:r>
            </a:p>
          </p:txBody>
        </p:sp>
      </p:grpSp>
      <p:grpSp>
        <p:nvGrpSpPr>
          <p:cNvPr id="30" name="Group 29">
            <a:extLst>
              <a:ext uri="{FF2B5EF4-FFF2-40B4-BE49-F238E27FC236}">
                <a16:creationId xmlns:a16="http://schemas.microsoft.com/office/drawing/2014/main" id="{292F2D92-416B-E54B-1E67-69DCD9F16D38}"/>
              </a:ext>
            </a:extLst>
          </p:cNvPr>
          <p:cNvGrpSpPr/>
          <p:nvPr/>
        </p:nvGrpSpPr>
        <p:grpSpPr>
          <a:xfrm>
            <a:off x="7928310" y="1911605"/>
            <a:ext cx="584635" cy="752832"/>
            <a:chOff x="891890" y="3823207"/>
            <a:chExt cx="1169269" cy="1505662"/>
          </a:xfrm>
        </p:grpSpPr>
        <p:cxnSp>
          <p:nvCxnSpPr>
            <p:cNvPr id="31" name="Straight Connector 30">
              <a:extLst>
                <a:ext uri="{FF2B5EF4-FFF2-40B4-BE49-F238E27FC236}">
                  <a16:creationId xmlns:a16="http://schemas.microsoft.com/office/drawing/2014/main" id="{CD3C53D8-BD2F-202E-AA56-3D00650656A6}"/>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09DE80A-F4FD-905F-FC7B-E9D9FA927BE4}"/>
                </a:ext>
              </a:extLst>
            </p:cNvPr>
            <p:cNvSpPr txBox="1"/>
            <p:nvPr/>
          </p:nvSpPr>
          <p:spPr>
            <a:xfrm>
              <a:off x="891890" y="4590206"/>
              <a:ext cx="1169269" cy="738663"/>
            </a:xfrm>
            <a:prstGeom prst="rect">
              <a:avLst/>
            </a:prstGeom>
            <a:noFill/>
          </p:spPr>
          <p:txBody>
            <a:bodyPr wrap="square" rtlCol="0">
              <a:spAutoFit/>
            </a:bodyPr>
            <a:lstStyle/>
            <a:p>
              <a:pPr algn="ctr"/>
              <a:r>
                <a:rPr lang="en-US" sz="900" b="1" dirty="0"/>
                <a:t>SNP 301</a:t>
              </a:r>
            </a:p>
          </p:txBody>
        </p:sp>
      </p:grpSp>
      <p:grpSp>
        <p:nvGrpSpPr>
          <p:cNvPr id="33" name="Group 32">
            <a:extLst>
              <a:ext uri="{FF2B5EF4-FFF2-40B4-BE49-F238E27FC236}">
                <a16:creationId xmlns:a16="http://schemas.microsoft.com/office/drawing/2014/main" id="{E2253A05-3E12-A591-5B41-DA4299407E45}"/>
              </a:ext>
            </a:extLst>
          </p:cNvPr>
          <p:cNvGrpSpPr/>
          <p:nvPr/>
        </p:nvGrpSpPr>
        <p:grpSpPr>
          <a:xfrm>
            <a:off x="10546892" y="1902080"/>
            <a:ext cx="682163" cy="760417"/>
            <a:chOff x="784687" y="3823207"/>
            <a:chExt cx="1364326" cy="1520832"/>
          </a:xfrm>
        </p:grpSpPr>
        <p:cxnSp>
          <p:nvCxnSpPr>
            <p:cNvPr id="34" name="Straight Connector 33">
              <a:extLst>
                <a:ext uri="{FF2B5EF4-FFF2-40B4-BE49-F238E27FC236}">
                  <a16:creationId xmlns:a16="http://schemas.microsoft.com/office/drawing/2014/main" id="{23CE3CA1-1CBE-BA03-8080-545D73BBC492}"/>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24ABB86-5F5B-39A8-11A8-4BF6E98B9E84}"/>
                </a:ext>
              </a:extLst>
            </p:cNvPr>
            <p:cNvSpPr txBox="1"/>
            <p:nvPr/>
          </p:nvSpPr>
          <p:spPr>
            <a:xfrm>
              <a:off x="784687" y="4605376"/>
              <a:ext cx="1364326" cy="738663"/>
            </a:xfrm>
            <a:prstGeom prst="rect">
              <a:avLst/>
            </a:prstGeom>
            <a:noFill/>
          </p:spPr>
          <p:txBody>
            <a:bodyPr wrap="square" rtlCol="0">
              <a:spAutoFit/>
            </a:bodyPr>
            <a:lstStyle/>
            <a:p>
              <a:pPr algn="ctr"/>
              <a:r>
                <a:rPr lang="en-US" sz="900" b="1" dirty="0"/>
                <a:t>SNP 2,300</a:t>
              </a:r>
            </a:p>
          </p:txBody>
        </p:sp>
      </p:grpSp>
      <p:sp>
        <p:nvSpPr>
          <p:cNvPr id="59" name="TextBox 58">
            <a:extLst>
              <a:ext uri="{FF2B5EF4-FFF2-40B4-BE49-F238E27FC236}">
                <a16:creationId xmlns:a16="http://schemas.microsoft.com/office/drawing/2014/main" id="{B7D638E3-B6BD-30ED-C31D-552CC85179EF}"/>
              </a:ext>
            </a:extLst>
          </p:cNvPr>
          <p:cNvSpPr txBox="1"/>
          <p:nvPr/>
        </p:nvSpPr>
        <p:spPr>
          <a:xfrm>
            <a:off x="3581003" y="2290523"/>
            <a:ext cx="483203" cy="230832"/>
          </a:xfrm>
          <a:prstGeom prst="rect">
            <a:avLst/>
          </a:prstGeom>
          <a:noFill/>
        </p:spPr>
        <p:txBody>
          <a:bodyPr wrap="square" rtlCol="0">
            <a:spAutoFit/>
          </a:bodyPr>
          <a:lstStyle/>
          <a:p>
            <a:pPr algn="ctr"/>
            <a:r>
              <a:rPr lang="en-US" sz="900" b="1" dirty="0"/>
              <a:t>…</a:t>
            </a:r>
          </a:p>
        </p:txBody>
      </p:sp>
      <p:sp>
        <p:nvSpPr>
          <p:cNvPr id="60" name="TextBox 59">
            <a:extLst>
              <a:ext uri="{FF2B5EF4-FFF2-40B4-BE49-F238E27FC236}">
                <a16:creationId xmlns:a16="http://schemas.microsoft.com/office/drawing/2014/main" id="{7443801A-51AC-91E2-53A7-69B7312A754A}"/>
              </a:ext>
            </a:extLst>
          </p:cNvPr>
          <p:cNvSpPr txBox="1"/>
          <p:nvPr/>
        </p:nvSpPr>
        <p:spPr>
          <a:xfrm>
            <a:off x="9260540" y="2304241"/>
            <a:ext cx="483203" cy="230832"/>
          </a:xfrm>
          <a:prstGeom prst="rect">
            <a:avLst/>
          </a:prstGeom>
          <a:noFill/>
        </p:spPr>
        <p:txBody>
          <a:bodyPr wrap="square" rtlCol="0">
            <a:spAutoFit/>
          </a:bodyPr>
          <a:lstStyle/>
          <a:p>
            <a:pPr algn="ctr"/>
            <a:r>
              <a:rPr lang="en-US" sz="900" b="1" dirty="0"/>
              <a:t>…</a:t>
            </a:r>
          </a:p>
        </p:txBody>
      </p:sp>
      <p:sp>
        <p:nvSpPr>
          <p:cNvPr id="61" name="TextBox 60">
            <a:extLst>
              <a:ext uri="{FF2B5EF4-FFF2-40B4-BE49-F238E27FC236}">
                <a16:creationId xmlns:a16="http://schemas.microsoft.com/office/drawing/2014/main" id="{8CCBCECD-B122-563C-F020-076134C87782}"/>
              </a:ext>
            </a:extLst>
          </p:cNvPr>
          <p:cNvSpPr txBox="1"/>
          <p:nvPr/>
        </p:nvSpPr>
        <p:spPr>
          <a:xfrm>
            <a:off x="4159862" y="2915130"/>
            <a:ext cx="3872279" cy="379335"/>
          </a:xfrm>
          <a:prstGeom prst="rect">
            <a:avLst/>
          </a:prstGeom>
          <a:noFill/>
        </p:spPr>
        <p:txBody>
          <a:bodyPr wrap="none" rtlCol="0">
            <a:spAutoFit/>
          </a:bodyPr>
          <a:lstStyle/>
          <a:p>
            <a:pPr algn="ctr"/>
            <a:r>
              <a:rPr lang="en-US" sz="1865" b="1" dirty="0"/>
              <a:t>Pool of 100-SNP Haplotype Blocks</a:t>
            </a:r>
          </a:p>
        </p:txBody>
      </p:sp>
      <p:sp>
        <p:nvSpPr>
          <p:cNvPr id="62" name="Rectangle 61">
            <a:extLst>
              <a:ext uri="{FF2B5EF4-FFF2-40B4-BE49-F238E27FC236}">
                <a16:creationId xmlns:a16="http://schemas.microsoft.com/office/drawing/2014/main" id="{BF1DB63B-F50E-EBD0-B46D-1EBFC297ADEC}"/>
              </a:ext>
            </a:extLst>
          </p:cNvPr>
          <p:cNvSpPr/>
          <p:nvPr/>
        </p:nvSpPr>
        <p:spPr>
          <a:xfrm>
            <a:off x="286872" y="3345037"/>
            <a:ext cx="825748" cy="222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dirty="0"/>
              <a:t>“lost”</a:t>
            </a:r>
          </a:p>
        </p:txBody>
      </p:sp>
      <p:sp>
        <p:nvSpPr>
          <p:cNvPr id="130" name="Rectangle 129">
            <a:extLst>
              <a:ext uri="{FF2B5EF4-FFF2-40B4-BE49-F238E27FC236}">
                <a16:creationId xmlns:a16="http://schemas.microsoft.com/office/drawing/2014/main" id="{C03D33AC-F024-D8D2-2812-9051A9A80721}"/>
              </a:ext>
            </a:extLst>
          </p:cNvPr>
          <p:cNvSpPr/>
          <p:nvPr/>
        </p:nvSpPr>
        <p:spPr>
          <a:xfrm>
            <a:off x="1024129" y="3883959"/>
            <a:ext cx="755067" cy="184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dirty="0"/>
              <a:t>1</a:t>
            </a:r>
          </a:p>
        </p:txBody>
      </p:sp>
      <p:sp>
        <p:nvSpPr>
          <p:cNvPr id="131" name="Rectangle 130">
            <a:extLst>
              <a:ext uri="{FF2B5EF4-FFF2-40B4-BE49-F238E27FC236}">
                <a16:creationId xmlns:a16="http://schemas.microsoft.com/office/drawing/2014/main" id="{21D2CA99-F3E1-CE8F-669B-CB0B8BCBC474}"/>
              </a:ext>
            </a:extLst>
          </p:cNvPr>
          <p:cNvSpPr/>
          <p:nvPr/>
        </p:nvSpPr>
        <p:spPr>
          <a:xfrm>
            <a:off x="1779196" y="3522165"/>
            <a:ext cx="755067" cy="184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dirty="0"/>
              <a:t>2</a:t>
            </a:r>
          </a:p>
        </p:txBody>
      </p:sp>
      <p:sp>
        <p:nvSpPr>
          <p:cNvPr id="132" name="TextBox 131">
            <a:extLst>
              <a:ext uri="{FF2B5EF4-FFF2-40B4-BE49-F238E27FC236}">
                <a16:creationId xmlns:a16="http://schemas.microsoft.com/office/drawing/2014/main" id="{CEE3A9D4-576B-0663-96C2-BBFB3A02C521}"/>
              </a:ext>
            </a:extLst>
          </p:cNvPr>
          <p:cNvSpPr txBox="1"/>
          <p:nvPr/>
        </p:nvSpPr>
        <p:spPr>
          <a:xfrm>
            <a:off x="3221806" y="3508102"/>
            <a:ext cx="483203" cy="230832"/>
          </a:xfrm>
          <a:prstGeom prst="rect">
            <a:avLst/>
          </a:prstGeom>
          <a:noFill/>
        </p:spPr>
        <p:txBody>
          <a:bodyPr wrap="square" rtlCol="0">
            <a:spAutoFit/>
          </a:bodyPr>
          <a:lstStyle/>
          <a:p>
            <a:pPr algn="ctr"/>
            <a:r>
              <a:rPr lang="en-US" sz="900" b="1" dirty="0"/>
              <a:t>…</a:t>
            </a:r>
          </a:p>
        </p:txBody>
      </p:sp>
      <p:sp>
        <p:nvSpPr>
          <p:cNvPr id="135" name="Rectangle 134">
            <a:extLst>
              <a:ext uri="{FF2B5EF4-FFF2-40B4-BE49-F238E27FC236}">
                <a16:creationId xmlns:a16="http://schemas.microsoft.com/office/drawing/2014/main" id="{7E6785B4-4310-6F5C-504F-2CAFBDBF5712}"/>
              </a:ext>
            </a:extLst>
          </p:cNvPr>
          <p:cNvSpPr/>
          <p:nvPr/>
        </p:nvSpPr>
        <p:spPr>
          <a:xfrm>
            <a:off x="4348788" y="3541118"/>
            <a:ext cx="859648" cy="183177"/>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tx1"/>
                </a:solidFill>
              </a:rPr>
              <a:t>2,299</a:t>
            </a:r>
          </a:p>
        </p:txBody>
      </p:sp>
      <p:sp>
        <p:nvSpPr>
          <p:cNvPr id="137" name="TextBox 136">
            <a:extLst>
              <a:ext uri="{FF2B5EF4-FFF2-40B4-BE49-F238E27FC236}">
                <a16:creationId xmlns:a16="http://schemas.microsoft.com/office/drawing/2014/main" id="{6B353AB5-6432-E41A-AD3D-A77ADDF90663}"/>
              </a:ext>
            </a:extLst>
          </p:cNvPr>
          <p:cNvSpPr txBox="1"/>
          <p:nvPr/>
        </p:nvSpPr>
        <p:spPr>
          <a:xfrm>
            <a:off x="2130236" y="4445646"/>
            <a:ext cx="7931530" cy="379335"/>
          </a:xfrm>
          <a:prstGeom prst="rect">
            <a:avLst/>
          </a:prstGeom>
          <a:noFill/>
        </p:spPr>
        <p:txBody>
          <a:bodyPr wrap="none" rtlCol="0">
            <a:spAutoFit/>
          </a:bodyPr>
          <a:lstStyle/>
          <a:p>
            <a:pPr algn="ctr"/>
            <a:r>
              <a:rPr lang="en-US" sz="1865" b="1" dirty="0"/>
              <a:t>We Can Fill-in (“Impute”) Missing Blocks from Lower-Density SNP Chips</a:t>
            </a:r>
          </a:p>
        </p:txBody>
      </p:sp>
      <p:sp>
        <p:nvSpPr>
          <p:cNvPr id="138" name="Rectangle 137">
            <a:extLst>
              <a:ext uri="{FF2B5EF4-FFF2-40B4-BE49-F238E27FC236}">
                <a16:creationId xmlns:a16="http://schemas.microsoft.com/office/drawing/2014/main" id="{C001E6F9-3504-D0D8-43BC-032667EC4718}"/>
              </a:ext>
            </a:extLst>
          </p:cNvPr>
          <p:cNvSpPr/>
          <p:nvPr/>
        </p:nvSpPr>
        <p:spPr>
          <a:xfrm>
            <a:off x="5852214" y="3359209"/>
            <a:ext cx="816289" cy="22291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dirty="0"/>
              <a:t>“lost”</a:t>
            </a:r>
          </a:p>
        </p:txBody>
      </p:sp>
      <p:sp>
        <p:nvSpPr>
          <p:cNvPr id="139" name="Rectangle 138">
            <a:extLst>
              <a:ext uri="{FF2B5EF4-FFF2-40B4-BE49-F238E27FC236}">
                <a16:creationId xmlns:a16="http://schemas.microsoft.com/office/drawing/2014/main" id="{57F1AD41-9FEC-957A-CEC3-DABFD678481B}"/>
              </a:ext>
            </a:extLst>
          </p:cNvPr>
          <p:cNvSpPr/>
          <p:nvPr/>
        </p:nvSpPr>
        <p:spPr>
          <a:xfrm>
            <a:off x="6667108" y="3898130"/>
            <a:ext cx="755067" cy="1846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dirty="0"/>
              <a:t>1</a:t>
            </a:r>
          </a:p>
        </p:txBody>
      </p:sp>
      <p:sp>
        <p:nvSpPr>
          <p:cNvPr id="140" name="Rectangle 139">
            <a:extLst>
              <a:ext uri="{FF2B5EF4-FFF2-40B4-BE49-F238E27FC236}">
                <a16:creationId xmlns:a16="http://schemas.microsoft.com/office/drawing/2014/main" id="{46456838-115A-17CE-3013-434F8F3FFD77}"/>
              </a:ext>
            </a:extLst>
          </p:cNvPr>
          <p:cNvSpPr/>
          <p:nvPr/>
        </p:nvSpPr>
        <p:spPr>
          <a:xfrm>
            <a:off x="7440874" y="3518950"/>
            <a:ext cx="493972" cy="21998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dirty="0"/>
              <a:t>2</a:t>
            </a:r>
          </a:p>
        </p:txBody>
      </p:sp>
      <p:sp>
        <p:nvSpPr>
          <p:cNvPr id="144" name="TextBox 143">
            <a:extLst>
              <a:ext uri="{FF2B5EF4-FFF2-40B4-BE49-F238E27FC236}">
                <a16:creationId xmlns:a16="http://schemas.microsoft.com/office/drawing/2014/main" id="{EAD6ABCC-4C49-E2D1-6460-DD8AE74F1161}"/>
              </a:ext>
            </a:extLst>
          </p:cNvPr>
          <p:cNvSpPr txBox="1"/>
          <p:nvPr/>
        </p:nvSpPr>
        <p:spPr>
          <a:xfrm>
            <a:off x="8946572" y="3508102"/>
            <a:ext cx="483203" cy="230832"/>
          </a:xfrm>
          <a:prstGeom prst="rect">
            <a:avLst/>
          </a:prstGeom>
          <a:noFill/>
        </p:spPr>
        <p:txBody>
          <a:bodyPr wrap="square" rtlCol="0">
            <a:spAutoFit/>
          </a:bodyPr>
          <a:lstStyle/>
          <a:p>
            <a:pPr algn="ctr"/>
            <a:r>
              <a:rPr lang="en-US" sz="900" b="1" dirty="0"/>
              <a:t>…</a:t>
            </a:r>
          </a:p>
        </p:txBody>
      </p:sp>
      <p:sp>
        <p:nvSpPr>
          <p:cNvPr id="145" name="Rectangle 144">
            <a:extLst>
              <a:ext uri="{FF2B5EF4-FFF2-40B4-BE49-F238E27FC236}">
                <a16:creationId xmlns:a16="http://schemas.microsoft.com/office/drawing/2014/main" id="{2885D17C-7883-99E0-E5C8-D6969FD1DA05}"/>
              </a:ext>
            </a:extLst>
          </p:cNvPr>
          <p:cNvSpPr/>
          <p:nvPr/>
        </p:nvSpPr>
        <p:spPr>
          <a:xfrm>
            <a:off x="10055225" y="3517608"/>
            <a:ext cx="146923" cy="189224"/>
          </a:xfrm>
          <a:prstGeom prst="rect">
            <a:avLst/>
          </a:prstGeom>
          <a:pattFill prst="wdUp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65" b="1" dirty="0">
              <a:solidFill>
                <a:schemeClr val="tx1"/>
              </a:solidFill>
            </a:endParaRPr>
          </a:p>
        </p:txBody>
      </p:sp>
      <p:sp>
        <p:nvSpPr>
          <p:cNvPr id="151" name="Rectangle 150">
            <a:extLst>
              <a:ext uri="{FF2B5EF4-FFF2-40B4-BE49-F238E27FC236}">
                <a16:creationId xmlns:a16="http://schemas.microsoft.com/office/drawing/2014/main" id="{31668D77-51F1-A891-6099-0C75814BA765}"/>
              </a:ext>
            </a:extLst>
          </p:cNvPr>
          <p:cNvSpPr/>
          <p:nvPr/>
        </p:nvSpPr>
        <p:spPr>
          <a:xfrm>
            <a:off x="10202146" y="3517607"/>
            <a:ext cx="855873" cy="18922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865" b="1" dirty="0">
                <a:solidFill>
                  <a:schemeClr val="bg1"/>
                </a:solidFill>
              </a:rPr>
              <a:t>2,299</a:t>
            </a:r>
          </a:p>
        </p:txBody>
      </p:sp>
      <p:grpSp>
        <p:nvGrpSpPr>
          <p:cNvPr id="156" name="Group 155">
            <a:extLst>
              <a:ext uri="{FF2B5EF4-FFF2-40B4-BE49-F238E27FC236}">
                <a16:creationId xmlns:a16="http://schemas.microsoft.com/office/drawing/2014/main" id="{C4D00292-090F-BFBD-92C3-1DF59BA1AF32}"/>
              </a:ext>
            </a:extLst>
          </p:cNvPr>
          <p:cNvGrpSpPr/>
          <p:nvPr/>
        </p:nvGrpSpPr>
        <p:grpSpPr>
          <a:xfrm>
            <a:off x="612899" y="4821502"/>
            <a:ext cx="483203" cy="761969"/>
            <a:chOff x="983647" y="3823207"/>
            <a:chExt cx="966405" cy="1523938"/>
          </a:xfrm>
        </p:grpSpPr>
        <p:cxnSp>
          <p:nvCxnSpPr>
            <p:cNvPr id="157" name="Straight Connector 156">
              <a:extLst>
                <a:ext uri="{FF2B5EF4-FFF2-40B4-BE49-F238E27FC236}">
                  <a16:creationId xmlns:a16="http://schemas.microsoft.com/office/drawing/2014/main" id="{01F1F1CD-3730-14D2-0217-48322B8A15BF}"/>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CD5AA64B-410D-4432-5AAB-82740196E57C}"/>
                </a:ext>
              </a:extLst>
            </p:cNvPr>
            <p:cNvSpPr txBox="1"/>
            <p:nvPr/>
          </p:nvSpPr>
          <p:spPr>
            <a:xfrm>
              <a:off x="983647" y="4608481"/>
              <a:ext cx="966405" cy="738664"/>
            </a:xfrm>
            <a:prstGeom prst="rect">
              <a:avLst/>
            </a:prstGeom>
            <a:noFill/>
          </p:spPr>
          <p:txBody>
            <a:bodyPr wrap="square" rtlCol="0">
              <a:spAutoFit/>
            </a:bodyPr>
            <a:lstStyle/>
            <a:p>
              <a:pPr algn="ctr"/>
              <a:r>
                <a:rPr lang="en-US" sz="900" b="1" dirty="0"/>
                <a:t>SNP 1</a:t>
              </a:r>
            </a:p>
          </p:txBody>
        </p:sp>
      </p:grpSp>
      <p:grpSp>
        <p:nvGrpSpPr>
          <p:cNvPr id="159" name="Group 158">
            <a:extLst>
              <a:ext uri="{FF2B5EF4-FFF2-40B4-BE49-F238E27FC236}">
                <a16:creationId xmlns:a16="http://schemas.microsoft.com/office/drawing/2014/main" id="{03FA4335-09C9-D7E3-B9A0-C7E8FAC97CE1}"/>
              </a:ext>
            </a:extLst>
          </p:cNvPr>
          <p:cNvGrpSpPr/>
          <p:nvPr/>
        </p:nvGrpSpPr>
        <p:grpSpPr>
          <a:xfrm>
            <a:off x="1143743" y="4821502"/>
            <a:ext cx="1199248" cy="623469"/>
            <a:chOff x="267602" y="3823207"/>
            <a:chExt cx="1199248" cy="1246938"/>
          </a:xfrm>
        </p:grpSpPr>
        <p:cxnSp>
          <p:nvCxnSpPr>
            <p:cNvPr id="160" name="Straight Connector 159">
              <a:extLst>
                <a:ext uri="{FF2B5EF4-FFF2-40B4-BE49-F238E27FC236}">
                  <a16:creationId xmlns:a16="http://schemas.microsoft.com/office/drawing/2014/main" id="{55619119-7908-8FB9-9F08-F5B0F420FFC0}"/>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B86CCA36-71F0-3356-3D75-06556B821523}"/>
                </a:ext>
              </a:extLst>
            </p:cNvPr>
            <p:cNvSpPr txBox="1"/>
            <p:nvPr/>
          </p:nvSpPr>
          <p:spPr>
            <a:xfrm>
              <a:off x="267602" y="4608481"/>
              <a:ext cx="796957" cy="461664"/>
            </a:xfrm>
            <a:prstGeom prst="rect">
              <a:avLst/>
            </a:prstGeom>
            <a:noFill/>
          </p:spPr>
          <p:txBody>
            <a:bodyPr wrap="square" rtlCol="0">
              <a:spAutoFit/>
            </a:bodyPr>
            <a:lstStyle/>
            <a:p>
              <a:pPr algn="ctr"/>
              <a:r>
                <a:rPr lang="en-US" sz="900" b="1" dirty="0"/>
                <a:t>(missing)</a:t>
              </a:r>
            </a:p>
          </p:txBody>
        </p:sp>
      </p:grpSp>
      <p:sp>
        <p:nvSpPr>
          <p:cNvPr id="177" name="TextBox 176">
            <a:extLst>
              <a:ext uri="{FF2B5EF4-FFF2-40B4-BE49-F238E27FC236}">
                <a16:creationId xmlns:a16="http://schemas.microsoft.com/office/drawing/2014/main" id="{5330F3E6-0AB1-6CE5-E449-B03551B38816}"/>
              </a:ext>
            </a:extLst>
          </p:cNvPr>
          <p:cNvSpPr txBox="1"/>
          <p:nvPr/>
        </p:nvSpPr>
        <p:spPr>
          <a:xfrm>
            <a:off x="2062119" y="5214139"/>
            <a:ext cx="581962" cy="369332"/>
          </a:xfrm>
          <a:prstGeom prst="rect">
            <a:avLst/>
          </a:prstGeom>
          <a:noFill/>
        </p:spPr>
        <p:txBody>
          <a:bodyPr wrap="square" rtlCol="0">
            <a:spAutoFit/>
          </a:bodyPr>
          <a:lstStyle/>
          <a:p>
            <a:pPr algn="ctr"/>
            <a:r>
              <a:rPr lang="en-US" sz="900" b="1" dirty="0"/>
              <a:t>SNP 301</a:t>
            </a:r>
          </a:p>
        </p:txBody>
      </p:sp>
      <p:grpSp>
        <p:nvGrpSpPr>
          <p:cNvPr id="178" name="Group 177">
            <a:extLst>
              <a:ext uri="{FF2B5EF4-FFF2-40B4-BE49-F238E27FC236}">
                <a16:creationId xmlns:a16="http://schemas.microsoft.com/office/drawing/2014/main" id="{63D58F13-571A-BD2D-6E9B-C550A0A80C74}"/>
              </a:ext>
            </a:extLst>
          </p:cNvPr>
          <p:cNvGrpSpPr/>
          <p:nvPr/>
        </p:nvGrpSpPr>
        <p:grpSpPr>
          <a:xfrm>
            <a:off x="4696330" y="4811978"/>
            <a:ext cx="682163" cy="760417"/>
            <a:chOff x="784687" y="3823207"/>
            <a:chExt cx="1364326" cy="1520832"/>
          </a:xfrm>
        </p:grpSpPr>
        <p:sp>
          <p:nvSpPr>
            <p:cNvPr id="180" name="TextBox 179">
              <a:extLst>
                <a:ext uri="{FF2B5EF4-FFF2-40B4-BE49-F238E27FC236}">
                  <a16:creationId xmlns:a16="http://schemas.microsoft.com/office/drawing/2014/main" id="{703EC269-766A-1C31-F8A3-D6F4512F914F}"/>
                </a:ext>
              </a:extLst>
            </p:cNvPr>
            <p:cNvSpPr txBox="1"/>
            <p:nvPr/>
          </p:nvSpPr>
          <p:spPr>
            <a:xfrm>
              <a:off x="784687" y="4605376"/>
              <a:ext cx="1364326" cy="738663"/>
            </a:xfrm>
            <a:prstGeom prst="rect">
              <a:avLst/>
            </a:prstGeom>
            <a:noFill/>
          </p:spPr>
          <p:txBody>
            <a:bodyPr wrap="square" rtlCol="0">
              <a:spAutoFit/>
            </a:bodyPr>
            <a:lstStyle/>
            <a:p>
              <a:pPr algn="ctr"/>
              <a:r>
                <a:rPr lang="en-US" sz="900" b="1" dirty="0"/>
                <a:t>SNP 2,300</a:t>
              </a:r>
            </a:p>
          </p:txBody>
        </p:sp>
        <p:cxnSp>
          <p:nvCxnSpPr>
            <p:cNvPr id="179" name="Straight Connector 178">
              <a:extLst>
                <a:ext uri="{FF2B5EF4-FFF2-40B4-BE49-F238E27FC236}">
                  <a16:creationId xmlns:a16="http://schemas.microsoft.com/office/drawing/2014/main" id="{4118C56B-D25A-029C-02FB-C22342174291}"/>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5BA0375E-B2B0-0F25-00CE-3A350E0E0FF4}"/>
              </a:ext>
            </a:extLst>
          </p:cNvPr>
          <p:cNvGrpSpPr/>
          <p:nvPr/>
        </p:nvGrpSpPr>
        <p:grpSpPr>
          <a:xfrm>
            <a:off x="6292436" y="4821502"/>
            <a:ext cx="483203" cy="761969"/>
            <a:chOff x="983647" y="3823207"/>
            <a:chExt cx="966405" cy="1523938"/>
          </a:xfrm>
        </p:grpSpPr>
        <p:cxnSp>
          <p:nvCxnSpPr>
            <p:cNvPr id="182" name="Straight Connector 181">
              <a:extLst>
                <a:ext uri="{FF2B5EF4-FFF2-40B4-BE49-F238E27FC236}">
                  <a16:creationId xmlns:a16="http://schemas.microsoft.com/office/drawing/2014/main" id="{8466C6D4-A11E-59B5-520F-F1006B749E06}"/>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D2C12AF3-B5B9-7AF9-DE78-07CFDAB54419}"/>
                </a:ext>
              </a:extLst>
            </p:cNvPr>
            <p:cNvSpPr txBox="1"/>
            <p:nvPr/>
          </p:nvSpPr>
          <p:spPr>
            <a:xfrm>
              <a:off x="983647" y="4608481"/>
              <a:ext cx="966405" cy="738664"/>
            </a:xfrm>
            <a:prstGeom prst="rect">
              <a:avLst/>
            </a:prstGeom>
            <a:noFill/>
          </p:spPr>
          <p:txBody>
            <a:bodyPr wrap="square" rtlCol="0">
              <a:spAutoFit/>
            </a:bodyPr>
            <a:lstStyle/>
            <a:p>
              <a:pPr algn="ctr"/>
              <a:r>
                <a:rPr lang="en-US" sz="900" b="1" dirty="0"/>
                <a:t>SNP 1</a:t>
              </a:r>
            </a:p>
          </p:txBody>
        </p:sp>
      </p:grpSp>
      <p:cxnSp>
        <p:nvCxnSpPr>
          <p:cNvPr id="185" name="Straight Connector 184">
            <a:extLst>
              <a:ext uri="{FF2B5EF4-FFF2-40B4-BE49-F238E27FC236}">
                <a16:creationId xmlns:a16="http://schemas.microsoft.com/office/drawing/2014/main" id="{4DD160B2-098E-C8DB-CFCC-5BC4870AA87B}"/>
              </a:ext>
            </a:extLst>
          </p:cNvPr>
          <p:cNvCxnSpPr/>
          <p:nvPr/>
        </p:nvCxnSpPr>
        <p:spPr>
          <a:xfrm>
            <a:off x="7289104" y="4821502"/>
            <a:ext cx="0" cy="36599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7" name="Group 186">
            <a:extLst>
              <a:ext uri="{FF2B5EF4-FFF2-40B4-BE49-F238E27FC236}">
                <a16:creationId xmlns:a16="http://schemas.microsoft.com/office/drawing/2014/main" id="{5C1D3FD7-4AE9-CDE5-77CA-D65EE7292BEB}"/>
              </a:ext>
            </a:extLst>
          </p:cNvPr>
          <p:cNvGrpSpPr/>
          <p:nvPr/>
        </p:nvGrpSpPr>
        <p:grpSpPr>
          <a:xfrm>
            <a:off x="7765913" y="4821502"/>
            <a:ext cx="557704" cy="761969"/>
            <a:chOff x="909146" y="3823207"/>
            <a:chExt cx="1115408" cy="1523938"/>
          </a:xfrm>
        </p:grpSpPr>
        <p:cxnSp>
          <p:nvCxnSpPr>
            <p:cNvPr id="188" name="Straight Connector 187">
              <a:extLst>
                <a:ext uri="{FF2B5EF4-FFF2-40B4-BE49-F238E27FC236}">
                  <a16:creationId xmlns:a16="http://schemas.microsoft.com/office/drawing/2014/main" id="{371CFDC2-8B42-F0BB-A07F-096066AD0683}"/>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95BF5108-F3D8-7698-58F0-EE0EA24361D6}"/>
                </a:ext>
              </a:extLst>
            </p:cNvPr>
            <p:cNvSpPr txBox="1"/>
            <p:nvPr/>
          </p:nvSpPr>
          <p:spPr>
            <a:xfrm>
              <a:off x="909146" y="4608481"/>
              <a:ext cx="1115408" cy="738664"/>
            </a:xfrm>
            <a:prstGeom prst="rect">
              <a:avLst/>
            </a:prstGeom>
            <a:noFill/>
          </p:spPr>
          <p:txBody>
            <a:bodyPr wrap="square" rtlCol="0">
              <a:spAutoFit/>
            </a:bodyPr>
            <a:lstStyle/>
            <a:p>
              <a:pPr algn="ctr"/>
              <a:r>
                <a:rPr lang="en-US" sz="900" b="1" dirty="0"/>
                <a:t>SNP 301</a:t>
              </a:r>
            </a:p>
          </p:txBody>
        </p:sp>
      </p:grpSp>
      <p:grpSp>
        <p:nvGrpSpPr>
          <p:cNvPr id="190" name="Group 189">
            <a:extLst>
              <a:ext uri="{FF2B5EF4-FFF2-40B4-BE49-F238E27FC236}">
                <a16:creationId xmlns:a16="http://schemas.microsoft.com/office/drawing/2014/main" id="{BD8A5CB3-9DE5-B007-5C1C-07B441E0474B}"/>
              </a:ext>
            </a:extLst>
          </p:cNvPr>
          <p:cNvGrpSpPr/>
          <p:nvPr/>
        </p:nvGrpSpPr>
        <p:grpSpPr>
          <a:xfrm>
            <a:off x="10375867" y="4811978"/>
            <a:ext cx="682163" cy="760417"/>
            <a:chOff x="784687" y="3823207"/>
            <a:chExt cx="1364326" cy="1520832"/>
          </a:xfrm>
        </p:grpSpPr>
        <p:cxnSp>
          <p:nvCxnSpPr>
            <p:cNvPr id="191" name="Straight Connector 190">
              <a:extLst>
                <a:ext uri="{FF2B5EF4-FFF2-40B4-BE49-F238E27FC236}">
                  <a16:creationId xmlns:a16="http://schemas.microsoft.com/office/drawing/2014/main" id="{17378884-7E27-5AFA-45FC-89E867451385}"/>
                </a:ext>
              </a:extLst>
            </p:cNvPr>
            <p:cNvCxnSpPr/>
            <p:nvPr/>
          </p:nvCxnSpPr>
          <p:spPr>
            <a:xfrm>
              <a:off x="1466850" y="3823207"/>
              <a:ext cx="0" cy="7319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TextBox 191">
              <a:extLst>
                <a:ext uri="{FF2B5EF4-FFF2-40B4-BE49-F238E27FC236}">
                  <a16:creationId xmlns:a16="http://schemas.microsoft.com/office/drawing/2014/main" id="{03934C67-58FF-D03A-293C-22B5E3887387}"/>
                </a:ext>
              </a:extLst>
            </p:cNvPr>
            <p:cNvSpPr txBox="1"/>
            <p:nvPr/>
          </p:nvSpPr>
          <p:spPr>
            <a:xfrm>
              <a:off x="784687" y="4605376"/>
              <a:ext cx="1364326" cy="738663"/>
            </a:xfrm>
            <a:prstGeom prst="rect">
              <a:avLst/>
            </a:prstGeom>
            <a:noFill/>
          </p:spPr>
          <p:txBody>
            <a:bodyPr wrap="square" rtlCol="0">
              <a:spAutoFit/>
            </a:bodyPr>
            <a:lstStyle/>
            <a:p>
              <a:pPr algn="ctr"/>
              <a:r>
                <a:rPr lang="en-US" sz="900" b="1" dirty="0"/>
                <a:t>SNP 2,300</a:t>
              </a:r>
            </a:p>
          </p:txBody>
        </p:sp>
      </p:grpSp>
      <p:sp>
        <p:nvSpPr>
          <p:cNvPr id="193" name="TextBox 192">
            <a:extLst>
              <a:ext uri="{FF2B5EF4-FFF2-40B4-BE49-F238E27FC236}">
                <a16:creationId xmlns:a16="http://schemas.microsoft.com/office/drawing/2014/main" id="{F4F8888D-A027-DBD4-3604-99246ED44A08}"/>
              </a:ext>
            </a:extLst>
          </p:cNvPr>
          <p:cNvSpPr txBox="1"/>
          <p:nvPr/>
        </p:nvSpPr>
        <p:spPr>
          <a:xfrm>
            <a:off x="3409978" y="5200422"/>
            <a:ext cx="483203" cy="230832"/>
          </a:xfrm>
          <a:prstGeom prst="rect">
            <a:avLst/>
          </a:prstGeom>
          <a:noFill/>
        </p:spPr>
        <p:txBody>
          <a:bodyPr wrap="square" rtlCol="0">
            <a:spAutoFit/>
          </a:bodyPr>
          <a:lstStyle/>
          <a:p>
            <a:pPr algn="ctr"/>
            <a:r>
              <a:rPr lang="en-US" sz="900" b="1" dirty="0"/>
              <a:t>…</a:t>
            </a:r>
          </a:p>
        </p:txBody>
      </p:sp>
      <p:sp>
        <p:nvSpPr>
          <p:cNvPr id="194" name="TextBox 193">
            <a:extLst>
              <a:ext uri="{FF2B5EF4-FFF2-40B4-BE49-F238E27FC236}">
                <a16:creationId xmlns:a16="http://schemas.microsoft.com/office/drawing/2014/main" id="{F13F2921-4C30-09FA-B704-B1342F909436}"/>
              </a:ext>
            </a:extLst>
          </p:cNvPr>
          <p:cNvSpPr txBox="1"/>
          <p:nvPr/>
        </p:nvSpPr>
        <p:spPr>
          <a:xfrm>
            <a:off x="9089515" y="5214139"/>
            <a:ext cx="483203" cy="230832"/>
          </a:xfrm>
          <a:prstGeom prst="rect">
            <a:avLst/>
          </a:prstGeom>
          <a:noFill/>
        </p:spPr>
        <p:txBody>
          <a:bodyPr wrap="square" rtlCol="0">
            <a:spAutoFit/>
          </a:bodyPr>
          <a:lstStyle/>
          <a:p>
            <a:pPr algn="ctr"/>
            <a:r>
              <a:rPr lang="en-US" sz="900" b="1" dirty="0"/>
              <a:t>…</a:t>
            </a:r>
          </a:p>
        </p:txBody>
      </p:sp>
      <p:sp>
        <p:nvSpPr>
          <p:cNvPr id="197" name="Rectangle 196">
            <a:extLst>
              <a:ext uri="{FF2B5EF4-FFF2-40B4-BE49-F238E27FC236}">
                <a16:creationId xmlns:a16="http://schemas.microsoft.com/office/drawing/2014/main" id="{11F653C5-0F68-75BA-AD15-97D7A689A90B}"/>
              </a:ext>
            </a:extLst>
          </p:cNvPr>
          <p:cNvSpPr/>
          <p:nvPr/>
        </p:nvSpPr>
        <p:spPr>
          <a:xfrm>
            <a:off x="6272398" y="4937569"/>
            <a:ext cx="1643749" cy="15319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98" name="Rectangle 197">
            <a:extLst>
              <a:ext uri="{FF2B5EF4-FFF2-40B4-BE49-F238E27FC236}">
                <a16:creationId xmlns:a16="http://schemas.microsoft.com/office/drawing/2014/main" id="{6FB3D68B-655C-ADE1-923D-DC04E3305119}"/>
              </a:ext>
            </a:extLst>
          </p:cNvPr>
          <p:cNvSpPr/>
          <p:nvPr/>
        </p:nvSpPr>
        <p:spPr>
          <a:xfrm>
            <a:off x="10202147" y="4937569"/>
            <a:ext cx="1370622" cy="15319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200" name="TextBox 199">
            <a:extLst>
              <a:ext uri="{FF2B5EF4-FFF2-40B4-BE49-F238E27FC236}">
                <a16:creationId xmlns:a16="http://schemas.microsoft.com/office/drawing/2014/main" id="{2F764DF3-F20C-0707-3056-D817F24C56B8}"/>
              </a:ext>
            </a:extLst>
          </p:cNvPr>
          <p:cNvSpPr txBox="1"/>
          <p:nvPr/>
        </p:nvSpPr>
        <p:spPr>
          <a:xfrm>
            <a:off x="6854186" y="5218690"/>
            <a:ext cx="755958" cy="230832"/>
          </a:xfrm>
          <a:prstGeom prst="rect">
            <a:avLst/>
          </a:prstGeom>
          <a:noFill/>
        </p:spPr>
        <p:txBody>
          <a:bodyPr wrap="square" rtlCol="0">
            <a:spAutoFit/>
          </a:bodyPr>
          <a:lstStyle/>
          <a:p>
            <a:pPr algn="ctr"/>
            <a:r>
              <a:rPr lang="en-US" sz="900" b="1" dirty="0"/>
              <a:t>(missing)</a:t>
            </a:r>
          </a:p>
        </p:txBody>
      </p:sp>
      <p:sp>
        <p:nvSpPr>
          <p:cNvPr id="202" name="Rectangle 201">
            <a:extLst>
              <a:ext uri="{FF2B5EF4-FFF2-40B4-BE49-F238E27FC236}">
                <a16:creationId xmlns:a16="http://schemas.microsoft.com/office/drawing/2014/main" id="{A0E5188E-1C46-A06C-AB31-DEC4C4C74257}"/>
              </a:ext>
            </a:extLst>
          </p:cNvPr>
          <p:cNvSpPr/>
          <p:nvPr/>
        </p:nvSpPr>
        <p:spPr>
          <a:xfrm>
            <a:off x="5103856" y="3850470"/>
            <a:ext cx="859648" cy="218155"/>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b="1" dirty="0">
                <a:solidFill>
                  <a:schemeClr val="tx1"/>
                </a:solidFill>
              </a:rPr>
              <a:t>“lost”</a:t>
            </a:r>
          </a:p>
        </p:txBody>
      </p:sp>
      <p:sp>
        <p:nvSpPr>
          <p:cNvPr id="203" name="Rectangle 202">
            <a:extLst>
              <a:ext uri="{FF2B5EF4-FFF2-40B4-BE49-F238E27FC236}">
                <a16:creationId xmlns:a16="http://schemas.microsoft.com/office/drawing/2014/main" id="{21B5E2F6-ABC1-08DC-96DC-8077D83A79B4}"/>
              </a:ext>
            </a:extLst>
          </p:cNvPr>
          <p:cNvSpPr/>
          <p:nvPr/>
        </p:nvSpPr>
        <p:spPr>
          <a:xfrm>
            <a:off x="10716896" y="3879915"/>
            <a:ext cx="855873" cy="21815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dirty="0"/>
              <a:t>“lost”</a:t>
            </a:r>
          </a:p>
        </p:txBody>
      </p:sp>
      <p:grpSp>
        <p:nvGrpSpPr>
          <p:cNvPr id="206" name="Group 205">
            <a:extLst>
              <a:ext uri="{FF2B5EF4-FFF2-40B4-BE49-F238E27FC236}">
                <a16:creationId xmlns:a16="http://schemas.microsoft.com/office/drawing/2014/main" id="{658B16ED-C6C7-B986-DC27-113C4D94174A}"/>
              </a:ext>
            </a:extLst>
          </p:cNvPr>
          <p:cNvGrpSpPr/>
          <p:nvPr/>
        </p:nvGrpSpPr>
        <p:grpSpPr>
          <a:xfrm>
            <a:off x="855094" y="5571237"/>
            <a:ext cx="1510134" cy="184666"/>
            <a:chOff x="4576602" y="11745859"/>
            <a:chExt cx="3020267" cy="369332"/>
          </a:xfrm>
        </p:grpSpPr>
        <p:sp>
          <p:nvSpPr>
            <p:cNvPr id="204" name="Rectangle 203">
              <a:extLst>
                <a:ext uri="{FF2B5EF4-FFF2-40B4-BE49-F238E27FC236}">
                  <a16:creationId xmlns:a16="http://schemas.microsoft.com/office/drawing/2014/main" id="{3DFCE2A4-2591-92E8-B308-81E16C7C4225}"/>
                </a:ext>
              </a:extLst>
            </p:cNvPr>
            <p:cNvSpPr/>
            <p:nvPr/>
          </p:nvSpPr>
          <p:spPr>
            <a:xfrm>
              <a:off x="4576602" y="11745859"/>
              <a:ext cx="1510134"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dirty="0"/>
                <a:t>1</a:t>
              </a:r>
            </a:p>
          </p:txBody>
        </p:sp>
        <p:sp>
          <p:nvSpPr>
            <p:cNvPr id="205" name="Rectangle 204">
              <a:extLst>
                <a:ext uri="{FF2B5EF4-FFF2-40B4-BE49-F238E27FC236}">
                  <a16:creationId xmlns:a16="http://schemas.microsoft.com/office/drawing/2014/main" id="{55C0FDA9-79FC-8E62-276C-20CA0B3FE78D}"/>
                </a:ext>
              </a:extLst>
            </p:cNvPr>
            <p:cNvSpPr/>
            <p:nvPr/>
          </p:nvSpPr>
          <p:spPr>
            <a:xfrm>
              <a:off x="6086736" y="11745859"/>
              <a:ext cx="1510133" cy="369332"/>
            </a:xfrm>
            <a:prstGeom prst="rect">
              <a:avLst/>
            </a:prstGeom>
            <a:solidFill>
              <a:schemeClr val="accent1">
                <a:alpha val="5177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dirty="0"/>
                <a:t>2</a:t>
              </a:r>
            </a:p>
          </p:txBody>
        </p:sp>
      </p:grpSp>
      <p:sp>
        <p:nvSpPr>
          <p:cNvPr id="208" name="Rectangle 207">
            <a:extLst>
              <a:ext uri="{FF2B5EF4-FFF2-40B4-BE49-F238E27FC236}">
                <a16:creationId xmlns:a16="http://schemas.microsoft.com/office/drawing/2014/main" id="{2C6862D8-2D18-77F5-9603-DE59FCB416A5}"/>
              </a:ext>
            </a:extLst>
          </p:cNvPr>
          <p:cNvSpPr/>
          <p:nvPr/>
        </p:nvSpPr>
        <p:spPr>
          <a:xfrm>
            <a:off x="6534037" y="5571237"/>
            <a:ext cx="755067" cy="22345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dirty="0"/>
              <a:t>1</a:t>
            </a:r>
          </a:p>
        </p:txBody>
      </p:sp>
      <p:sp>
        <p:nvSpPr>
          <p:cNvPr id="211" name="Rectangle 210">
            <a:extLst>
              <a:ext uri="{FF2B5EF4-FFF2-40B4-BE49-F238E27FC236}">
                <a16:creationId xmlns:a16="http://schemas.microsoft.com/office/drawing/2014/main" id="{E513FB92-4B62-369E-95FC-39CFE794ED90}"/>
              </a:ext>
            </a:extLst>
          </p:cNvPr>
          <p:cNvSpPr/>
          <p:nvPr/>
        </p:nvSpPr>
        <p:spPr>
          <a:xfrm>
            <a:off x="7934846" y="3516018"/>
            <a:ext cx="299643" cy="222915"/>
          </a:xfrm>
          <a:prstGeom prst="rect">
            <a:avLst/>
          </a:prstGeom>
          <a:pattFill prst="wdUp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65" b="1" dirty="0">
              <a:solidFill>
                <a:schemeClr val="tx1"/>
              </a:solidFill>
            </a:endParaRPr>
          </a:p>
        </p:txBody>
      </p:sp>
      <p:sp>
        <p:nvSpPr>
          <p:cNvPr id="212" name="Rectangle 211">
            <a:extLst>
              <a:ext uri="{FF2B5EF4-FFF2-40B4-BE49-F238E27FC236}">
                <a16:creationId xmlns:a16="http://schemas.microsoft.com/office/drawing/2014/main" id="{BE0FC439-0224-5105-C3EC-088A9BAEBBCC}"/>
              </a:ext>
            </a:extLst>
          </p:cNvPr>
          <p:cNvSpPr/>
          <p:nvPr/>
        </p:nvSpPr>
        <p:spPr>
          <a:xfrm>
            <a:off x="7289104" y="5574707"/>
            <a:ext cx="493972" cy="219984"/>
          </a:xfrm>
          <a:prstGeom prst="rect">
            <a:avLst/>
          </a:prstGeom>
          <a:solidFill>
            <a:schemeClr val="accent2">
              <a:alpha val="5015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5" dirty="0"/>
              <a:t>2</a:t>
            </a:r>
          </a:p>
        </p:txBody>
      </p:sp>
      <p:sp>
        <p:nvSpPr>
          <p:cNvPr id="213" name="Rectangle 212">
            <a:extLst>
              <a:ext uri="{FF2B5EF4-FFF2-40B4-BE49-F238E27FC236}">
                <a16:creationId xmlns:a16="http://schemas.microsoft.com/office/drawing/2014/main" id="{531690B5-B30C-BC58-654B-9E251B46ECE6}"/>
              </a:ext>
            </a:extLst>
          </p:cNvPr>
          <p:cNvSpPr/>
          <p:nvPr/>
        </p:nvSpPr>
        <p:spPr>
          <a:xfrm>
            <a:off x="7783075" y="5571776"/>
            <a:ext cx="299643" cy="222915"/>
          </a:xfrm>
          <a:prstGeom prst="rect">
            <a:avLst/>
          </a:prstGeom>
          <a:pattFill prst="wdUpDiag">
            <a:fgClr>
              <a:schemeClr val="accent2"/>
            </a:fgClr>
            <a:bgClr>
              <a:schemeClr val="bg1"/>
            </a:bgClr>
          </a:patt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865" b="1" dirty="0">
              <a:solidFill>
                <a:schemeClr val="tx1"/>
              </a:solidFill>
            </a:endParaRPr>
          </a:p>
        </p:txBody>
      </p:sp>
      <p:cxnSp>
        <p:nvCxnSpPr>
          <p:cNvPr id="2" name="Straight Connector 1">
            <a:extLst>
              <a:ext uri="{FF2B5EF4-FFF2-40B4-BE49-F238E27FC236}">
                <a16:creationId xmlns:a16="http://schemas.microsoft.com/office/drawing/2014/main" id="{D681079F-20D7-4A08-1E04-3813EF7F8C46}"/>
              </a:ext>
            </a:extLst>
          </p:cNvPr>
          <p:cNvCxnSpPr/>
          <p:nvPr/>
        </p:nvCxnSpPr>
        <p:spPr>
          <a:xfrm>
            <a:off x="1600480" y="4827986"/>
            <a:ext cx="0" cy="36599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252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F9233-233B-9DE7-C1FD-A713983984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7C75812-02FE-D34F-1B41-48CF096B827E}"/>
              </a:ext>
            </a:extLst>
          </p:cNvPr>
          <p:cNvSpPr>
            <a:spLocks noGrp="1"/>
          </p:cNvSpPr>
          <p:nvPr>
            <p:ph type="title"/>
          </p:nvPr>
        </p:nvSpPr>
        <p:spPr>
          <a:xfrm>
            <a:off x="596899" y="293482"/>
            <a:ext cx="11139749" cy="1561328"/>
          </a:xfrm>
        </p:spPr>
        <p:txBody>
          <a:bodyPr>
            <a:normAutofit/>
          </a:bodyPr>
          <a:lstStyle/>
          <a:p>
            <a:r>
              <a:rPr lang="en-US" dirty="0"/>
              <a:t>Finding new defects using haplotypes</a:t>
            </a:r>
          </a:p>
        </p:txBody>
      </p:sp>
      <p:sp>
        <p:nvSpPr>
          <p:cNvPr id="44" name="Content Placeholder 43">
            <a:extLst>
              <a:ext uri="{FF2B5EF4-FFF2-40B4-BE49-F238E27FC236}">
                <a16:creationId xmlns:a16="http://schemas.microsoft.com/office/drawing/2014/main" id="{37DBB19C-D6F2-10E1-1542-EE46FA8287FD}"/>
              </a:ext>
            </a:extLst>
          </p:cNvPr>
          <p:cNvSpPr>
            <a:spLocks noGrp="1"/>
          </p:cNvSpPr>
          <p:nvPr>
            <p:ph idx="1"/>
          </p:nvPr>
        </p:nvSpPr>
        <p:spPr>
          <a:xfrm>
            <a:off x="596900" y="1854810"/>
            <a:ext cx="5657662" cy="4158252"/>
          </a:xfrm>
        </p:spPr>
        <p:txBody>
          <a:bodyPr>
            <a:normAutofit lnSpcReduction="10000"/>
          </a:bodyPr>
          <a:lstStyle/>
          <a:p>
            <a:r>
              <a:rPr lang="en-US" dirty="0"/>
              <a:t>Which haplotypes never appear as homozygotes?</a:t>
            </a:r>
          </a:p>
          <a:p>
            <a:pPr lvl="2">
              <a:buSzPct val="100000"/>
            </a:pPr>
            <a:r>
              <a:rPr lang="en-US" dirty="0"/>
              <a:t>How many do we expect to see given their frequency?</a:t>
            </a:r>
          </a:p>
          <a:p>
            <a:pPr lvl="2">
              <a:buSzPct val="100000"/>
            </a:pPr>
            <a:r>
              <a:rPr lang="en-US" dirty="0"/>
              <a:t>What are their effects on fertility and calving traits?</a:t>
            </a:r>
          </a:p>
          <a:p>
            <a:r>
              <a:rPr lang="en-US" dirty="0"/>
              <a:t>Automated part of genomic evaluation workflow</a:t>
            </a:r>
          </a:p>
          <a:p>
            <a:pPr lvl="2">
              <a:buSzPct val="100000"/>
            </a:pPr>
            <a:r>
              <a:rPr lang="en-US" dirty="0">
                <a:solidFill>
                  <a:srgbClr val="FF0000"/>
                </a:solidFill>
              </a:rPr>
              <a:t>There may be a new haplotype!</a:t>
            </a:r>
          </a:p>
        </p:txBody>
      </p:sp>
      <p:grpSp>
        <p:nvGrpSpPr>
          <p:cNvPr id="127" name="Group 126">
            <a:extLst>
              <a:ext uri="{FF2B5EF4-FFF2-40B4-BE49-F238E27FC236}">
                <a16:creationId xmlns:a16="http://schemas.microsoft.com/office/drawing/2014/main" id="{1116FF0E-D160-F95B-41A3-49F91BE90CAB}"/>
              </a:ext>
            </a:extLst>
          </p:cNvPr>
          <p:cNvGrpSpPr/>
          <p:nvPr/>
        </p:nvGrpSpPr>
        <p:grpSpPr>
          <a:xfrm>
            <a:off x="6337907" y="2368893"/>
            <a:ext cx="5617826" cy="2543692"/>
            <a:chOff x="4534293" y="2847437"/>
            <a:chExt cx="4217763" cy="1909758"/>
          </a:xfrm>
        </p:grpSpPr>
        <p:grpSp>
          <p:nvGrpSpPr>
            <p:cNvPr id="123" name="Group 122">
              <a:extLst>
                <a:ext uri="{FF2B5EF4-FFF2-40B4-BE49-F238E27FC236}">
                  <a16:creationId xmlns:a16="http://schemas.microsoft.com/office/drawing/2014/main" id="{63F7DF3A-D2D1-E3AC-E6B0-FDD5493D1172}"/>
                </a:ext>
              </a:extLst>
            </p:cNvPr>
            <p:cNvGrpSpPr/>
            <p:nvPr/>
          </p:nvGrpSpPr>
          <p:grpSpPr>
            <a:xfrm>
              <a:off x="4534293" y="3962336"/>
              <a:ext cx="1003954" cy="792544"/>
              <a:chOff x="4534293" y="3962336"/>
              <a:chExt cx="1003954" cy="792544"/>
            </a:xfrm>
          </p:grpSpPr>
          <p:grpSp>
            <p:nvGrpSpPr>
              <p:cNvPr id="88" name="Group 87">
                <a:extLst>
                  <a:ext uri="{FF2B5EF4-FFF2-40B4-BE49-F238E27FC236}">
                    <a16:creationId xmlns:a16="http://schemas.microsoft.com/office/drawing/2014/main" id="{A4C97645-49FE-99F4-2E7E-37DE9265C08D}"/>
                  </a:ext>
                </a:extLst>
              </p:cNvPr>
              <p:cNvGrpSpPr/>
              <p:nvPr/>
            </p:nvGrpSpPr>
            <p:grpSpPr>
              <a:xfrm>
                <a:off x="4608611" y="3962336"/>
                <a:ext cx="831132" cy="733913"/>
                <a:chOff x="4608611" y="3297748"/>
                <a:chExt cx="831132" cy="733913"/>
              </a:xfrm>
            </p:grpSpPr>
            <p:sp>
              <p:nvSpPr>
                <p:cNvPr id="80" name="Rectangle 79">
                  <a:extLst>
                    <a:ext uri="{FF2B5EF4-FFF2-40B4-BE49-F238E27FC236}">
                      <a16:creationId xmlns:a16="http://schemas.microsoft.com/office/drawing/2014/main" id="{B2ECE46D-E559-75AD-1C33-056C0DFEC542}"/>
                    </a:ext>
                  </a:extLst>
                </p:cNvPr>
                <p:cNvSpPr/>
                <p:nvPr/>
              </p:nvSpPr>
              <p:spPr>
                <a:xfrm>
                  <a:off x="4608611" y="3297748"/>
                  <a:ext cx="667111" cy="11789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81" name="Rectangle 80">
                  <a:extLst>
                    <a:ext uri="{FF2B5EF4-FFF2-40B4-BE49-F238E27FC236}">
                      <a16:creationId xmlns:a16="http://schemas.microsoft.com/office/drawing/2014/main" id="{0897F917-FA5D-A845-7774-BF75510422F7}"/>
                    </a:ext>
                  </a:extLst>
                </p:cNvPr>
                <p:cNvSpPr/>
                <p:nvPr/>
              </p:nvSpPr>
              <p:spPr>
                <a:xfrm>
                  <a:off x="4761011" y="3450148"/>
                  <a:ext cx="667111" cy="117894"/>
                </a:xfrm>
                <a:prstGeom prst="rect">
                  <a:avLst/>
                </a:prstGeom>
                <a:pattFill prst="dkVert">
                  <a:fgClr>
                    <a:schemeClr val="tx2">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82" name="Rectangle 81">
                  <a:extLst>
                    <a:ext uri="{FF2B5EF4-FFF2-40B4-BE49-F238E27FC236}">
                      <a16:creationId xmlns:a16="http://schemas.microsoft.com/office/drawing/2014/main" id="{18729047-A26D-0974-0D65-EF7C226EC2F7}"/>
                    </a:ext>
                  </a:extLst>
                </p:cNvPr>
                <p:cNvSpPr/>
                <p:nvPr/>
              </p:nvSpPr>
              <p:spPr>
                <a:xfrm>
                  <a:off x="4608611" y="3762805"/>
                  <a:ext cx="667111" cy="117894"/>
                </a:xfrm>
                <a:prstGeom prst="rect">
                  <a:avLst/>
                </a:prstGeom>
                <a:pattFill prst="wdUpDiag">
                  <a:fgClr>
                    <a:schemeClr val="tx2">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83" name="Rectangle 82">
                  <a:extLst>
                    <a:ext uri="{FF2B5EF4-FFF2-40B4-BE49-F238E27FC236}">
                      <a16:creationId xmlns:a16="http://schemas.microsoft.com/office/drawing/2014/main" id="{5EC1AA96-1BAD-6FF8-3C34-F92DF88AE5D0}"/>
                    </a:ext>
                  </a:extLst>
                </p:cNvPr>
                <p:cNvSpPr/>
                <p:nvPr/>
              </p:nvSpPr>
              <p:spPr>
                <a:xfrm>
                  <a:off x="4772632" y="3913767"/>
                  <a:ext cx="667111" cy="117894"/>
                </a:xfrm>
                <a:prstGeom prst="rect">
                  <a:avLst/>
                </a:prstGeom>
                <a:pattFill prst="wdUpDiag">
                  <a:fgClr>
                    <a:schemeClr val="tx2">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sp>
            <p:nvSpPr>
              <p:cNvPr id="115" name="Rounded Rectangle 114">
                <a:extLst>
                  <a:ext uri="{FF2B5EF4-FFF2-40B4-BE49-F238E27FC236}">
                    <a16:creationId xmlns:a16="http://schemas.microsoft.com/office/drawing/2014/main" id="{D6B0080D-1081-6ECB-70C4-DEC324F5D369}"/>
                  </a:ext>
                </a:extLst>
              </p:cNvPr>
              <p:cNvSpPr/>
              <p:nvPr/>
            </p:nvSpPr>
            <p:spPr>
              <a:xfrm>
                <a:off x="4534293" y="4345757"/>
                <a:ext cx="1003954" cy="4091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grpSp>
          <p:nvGrpSpPr>
            <p:cNvPr id="124" name="Group 123">
              <a:extLst>
                <a:ext uri="{FF2B5EF4-FFF2-40B4-BE49-F238E27FC236}">
                  <a16:creationId xmlns:a16="http://schemas.microsoft.com/office/drawing/2014/main" id="{666A73D7-910B-E7D7-D55B-69070C1AE8E3}"/>
                </a:ext>
              </a:extLst>
            </p:cNvPr>
            <p:cNvGrpSpPr/>
            <p:nvPr/>
          </p:nvGrpSpPr>
          <p:grpSpPr>
            <a:xfrm>
              <a:off x="6008998" y="3889884"/>
              <a:ext cx="1003954" cy="806365"/>
              <a:chOff x="6008998" y="3889884"/>
              <a:chExt cx="1003954" cy="806365"/>
            </a:xfrm>
          </p:grpSpPr>
          <p:grpSp>
            <p:nvGrpSpPr>
              <p:cNvPr id="94" name="Group 93">
                <a:extLst>
                  <a:ext uri="{FF2B5EF4-FFF2-40B4-BE49-F238E27FC236}">
                    <a16:creationId xmlns:a16="http://schemas.microsoft.com/office/drawing/2014/main" id="{B57747C2-A81D-9571-E90F-317F83857257}"/>
                  </a:ext>
                </a:extLst>
              </p:cNvPr>
              <p:cNvGrpSpPr/>
              <p:nvPr/>
            </p:nvGrpSpPr>
            <p:grpSpPr>
              <a:xfrm>
                <a:off x="6095233" y="3962336"/>
                <a:ext cx="831132" cy="733913"/>
                <a:chOff x="6095233" y="3673381"/>
                <a:chExt cx="831132" cy="733913"/>
              </a:xfrm>
            </p:grpSpPr>
            <p:sp>
              <p:nvSpPr>
                <p:cNvPr id="90" name="Rectangle 89">
                  <a:extLst>
                    <a:ext uri="{FF2B5EF4-FFF2-40B4-BE49-F238E27FC236}">
                      <a16:creationId xmlns:a16="http://schemas.microsoft.com/office/drawing/2014/main" id="{7BA83393-7450-1150-0C3B-B3E89A030287}"/>
                    </a:ext>
                  </a:extLst>
                </p:cNvPr>
                <p:cNvSpPr/>
                <p:nvPr/>
              </p:nvSpPr>
              <p:spPr>
                <a:xfrm>
                  <a:off x="6095233" y="3673381"/>
                  <a:ext cx="667111" cy="117894"/>
                </a:xfrm>
                <a:prstGeom prst="rect">
                  <a:avLst/>
                </a:prstGeom>
                <a:pattFill prst="wdUpDiag">
                  <a:fgClr>
                    <a:schemeClr val="accent3">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91" name="Rectangle 90">
                  <a:extLst>
                    <a:ext uri="{FF2B5EF4-FFF2-40B4-BE49-F238E27FC236}">
                      <a16:creationId xmlns:a16="http://schemas.microsoft.com/office/drawing/2014/main" id="{9985E648-428E-58F7-CD1C-D4D730ACE0DC}"/>
                    </a:ext>
                  </a:extLst>
                </p:cNvPr>
                <p:cNvSpPr/>
                <p:nvPr/>
              </p:nvSpPr>
              <p:spPr>
                <a:xfrm>
                  <a:off x="6247633" y="3825781"/>
                  <a:ext cx="667111" cy="117894"/>
                </a:xfrm>
                <a:prstGeom prst="rect">
                  <a:avLst/>
                </a:prstGeom>
                <a:pattFill prst="wdUpDiag">
                  <a:fgClr>
                    <a:schemeClr val="accent3">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92" name="Rectangle 91">
                  <a:extLst>
                    <a:ext uri="{FF2B5EF4-FFF2-40B4-BE49-F238E27FC236}">
                      <a16:creationId xmlns:a16="http://schemas.microsoft.com/office/drawing/2014/main" id="{CC3D55E1-25D3-1898-23F1-DEA048F4CE17}"/>
                    </a:ext>
                  </a:extLst>
                </p:cNvPr>
                <p:cNvSpPr/>
                <p:nvPr/>
              </p:nvSpPr>
              <p:spPr>
                <a:xfrm>
                  <a:off x="6095233" y="4138438"/>
                  <a:ext cx="667111" cy="117894"/>
                </a:xfrm>
                <a:prstGeom prst="rect">
                  <a:avLst/>
                </a:prstGeom>
                <a:pattFill prst="dkVert">
                  <a:fgClr>
                    <a:schemeClr val="accent3">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93" name="Rectangle 92">
                  <a:extLst>
                    <a:ext uri="{FF2B5EF4-FFF2-40B4-BE49-F238E27FC236}">
                      <a16:creationId xmlns:a16="http://schemas.microsoft.com/office/drawing/2014/main" id="{863F1FDA-A4CC-70B6-3C98-58C77F0CEDF6}"/>
                    </a:ext>
                  </a:extLst>
                </p:cNvPr>
                <p:cNvSpPr/>
                <p:nvPr/>
              </p:nvSpPr>
              <p:spPr>
                <a:xfrm>
                  <a:off x="6259254" y="4289400"/>
                  <a:ext cx="667111" cy="11789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sp>
            <p:nvSpPr>
              <p:cNvPr id="116" name="Rounded Rectangle 115">
                <a:extLst>
                  <a:ext uri="{FF2B5EF4-FFF2-40B4-BE49-F238E27FC236}">
                    <a16:creationId xmlns:a16="http://schemas.microsoft.com/office/drawing/2014/main" id="{3A651C11-7DD8-76AA-5843-89EAFF4EB9F8}"/>
                  </a:ext>
                </a:extLst>
              </p:cNvPr>
              <p:cNvSpPr/>
              <p:nvPr/>
            </p:nvSpPr>
            <p:spPr>
              <a:xfrm>
                <a:off x="6008998" y="3889884"/>
                <a:ext cx="1003954" cy="4091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grpSp>
          <p:nvGrpSpPr>
            <p:cNvPr id="121" name="Group 120">
              <a:extLst>
                <a:ext uri="{FF2B5EF4-FFF2-40B4-BE49-F238E27FC236}">
                  <a16:creationId xmlns:a16="http://schemas.microsoft.com/office/drawing/2014/main" id="{1DF9CB73-1729-DAEC-FA6F-0F947B2A631F}"/>
                </a:ext>
              </a:extLst>
            </p:cNvPr>
            <p:cNvGrpSpPr/>
            <p:nvPr/>
          </p:nvGrpSpPr>
          <p:grpSpPr>
            <a:xfrm>
              <a:off x="5188213" y="2847437"/>
              <a:ext cx="1003954" cy="803817"/>
              <a:chOff x="5188213" y="2847437"/>
              <a:chExt cx="1003954" cy="803817"/>
            </a:xfrm>
          </p:grpSpPr>
          <p:grpSp>
            <p:nvGrpSpPr>
              <p:cNvPr id="89" name="Group 88">
                <a:extLst>
                  <a:ext uri="{FF2B5EF4-FFF2-40B4-BE49-F238E27FC236}">
                    <a16:creationId xmlns:a16="http://schemas.microsoft.com/office/drawing/2014/main" id="{6E215297-CF9D-C4F3-33BD-D1E7113ADC19}"/>
                  </a:ext>
                </a:extLst>
              </p:cNvPr>
              <p:cNvGrpSpPr/>
              <p:nvPr/>
            </p:nvGrpSpPr>
            <p:grpSpPr>
              <a:xfrm>
                <a:off x="5275722" y="2917341"/>
                <a:ext cx="831132" cy="733913"/>
                <a:chOff x="5428122" y="2980507"/>
                <a:chExt cx="831132" cy="733913"/>
              </a:xfrm>
            </p:grpSpPr>
            <p:sp>
              <p:nvSpPr>
                <p:cNvPr id="84" name="Rectangle 83">
                  <a:extLst>
                    <a:ext uri="{FF2B5EF4-FFF2-40B4-BE49-F238E27FC236}">
                      <a16:creationId xmlns:a16="http://schemas.microsoft.com/office/drawing/2014/main" id="{7A936EB5-B46C-D9CA-F1EB-624933E1D7DF}"/>
                    </a:ext>
                  </a:extLst>
                </p:cNvPr>
                <p:cNvSpPr/>
                <p:nvPr/>
              </p:nvSpPr>
              <p:spPr>
                <a:xfrm>
                  <a:off x="5428122" y="2980507"/>
                  <a:ext cx="667111" cy="117894"/>
                </a:xfrm>
                <a:prstGeom prst="rect">
                  <a:avLst/>
                </a:prstGeom>
                <a:pattFill prst="wdUpDiag">
                  <a:fgClr>
                    <a:schemeClr val="accent2">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85" name="Rectangle 84">
                  <a:extLst>
                    <a:ext uri="{FF2B5EF4-FFF2-40B4-BE49-F238E27FC236}">
                      <a16:creationId xmlns:a16="http://schemas.microsoft.com/office/drawing/2014/main" id="{0362071B-F58D-3F28-A961-598C9F8B92F8}"/>
                    </a:ext>
                  </a:extLst>
                </p:cNvPr>
                <p:cNvSpPr/>
                <p:nvPr/>
              </p:nvSpPr>
              <p:spPr>
                <a:xfrm>
                  <a:off x="5580522" y="3132907"/>
                  <a:ext cx="667111" cy="117894"/>
                </a:xfrm>
                <a:prstGeom prst="rect">
                  <a:avLst/>
                </a:prstGeom>
                <a:pattFill prst="wdUpDiag">
                  <a:fgClr>
                    <a:schemeClr val="accent2">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86" name="Rectangle 85">
                  <a:extLst>
                    <a:ext uri="{FF2B5EF4-FFF2-40B4-BE49-F238E27FC236}">
                      <a16:creationId xmlns:a16="http://schemas.microsoft.com/office/drawing/2014/main" id="{F21D186D-3DE5-0445-C6AD-9FC5B45459DE}"/>
                    </a:ext>
                  </a:extLst>
                </p:cNvPr>
                <p:cNvSpPr/>
                <p:nvPr/>
              </p:nvSpPr>
              <p:spPr>
                <a:xfrm>
                  <a:off x="5428122" y="3445564"/>
                  <a:ext cx="667111" cy="11789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87" name="Rectangle 86">
                  <a:extLst>
                    <a:ext uri="{FF2B5EF4-FFF2-40B4-BE49-F238E27FC236}">
                      <a16:creationId xmlns:a16="http://schemas.microsoft.com/office/drawing/2014/main" id="{497E277B-2C52-331D-3F95-9C432F77521D}"/>
                    </a:ext>
                  </a:extLst>
                </p:cNvPr>
                <p:cNvSpPr/>
                <p:nvPr/>
              </p:nvSpPr>
              <p:spPr>
                <a:xfrm>
                  <a:off x="5592143" y="3596526"/>
                  <a:ext cx="667111" cy="117894"/>
                </a:xfrm>
                <a:prstGeom prst="rect">
                  <a:avLst/>
                </a:prstGeom>
                <a:pattFill prst="wdUpDiag">
                  <a:fgClr>
                    <a:schemeClr val="accent2">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sp>
            <p:nvSpPr>
              <p:cNvPr id="117" name="Rounded Rectangle 116">
                <a:extLst>
                  <a:ext uri="{FF2B5EF4-FFF2-40B4-BE49-F238E27FC236}">
                    <a16:creationId xmlns:a16="http://schemas.microsoft.com/office/drawing/2014/main" id="{BE27C725-F8DB-FB6D-CEE8-34102C910E7A}"/>
                  </a:ext>
                </a:extLst>
              </p:cNvPr>
              <p:cNvSpPr/>
              <p:nvPr/>
            </p:nvSpPr>
            <p:spPr>
              <a:xfrm>
                <a:off x="5188213" y="2847437"/>
                <a:ext cx="1003954" cy="4091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grpSp>
          <p:nvGrpSpPr>
            <p:cNvPr id="122" name="Group 121">
              <a:extLst>
                <a:ext uri="{FF2B5EF4-FFF2-40B4-BE49-F238E27FC236}">
                  <a16:creationId xmlns:a16="http://schemas.microsoft.com/office/drawing/2014/main" id="{ED0FB230-6152-67CD-D4CA-F63B5B2D6407}"/>
                </a:ext>
              </a:extLst>
            </p:cNvPr>
            <p:cNvGrpSpPr/>
            <p:nvPr/>
          </p:nvGrpSpPr>
          <p:grpSpPr>
            <a:xfrm>
              <a:off x="6894935" y="2917341"/>
              <a:ext cx="1003954" cy="801291"/>
              <a:chOff x="6894935" y="2917341"/>
              <a:chExt cx="1003954" cy="801291"/>
            </a:xfrm>
          </p:grpSpPr>
          <p:grpSp>
            <p:nvGrpSpPr>
              <p:cNvPr id="99" name="Group 98">
                <a:extLst>
                  <a:ext uri="{FF2B5EF4-FFF2-40B4-BE49-F238E27FC236}">
                    <a16:creationId xmlns:a16="http://schemas.microsoft.com/office/drawing/2014/main" id="{AB29E328-CD86-271E-EBF3-E3F594D4E1DE}"/>
                  </a:ext>
                </a:extLst>
              </p:cNvPr>
              <p:cNvGrpSpPr/>
              <p:nvPr/>
            </p:nvGrpSpPr>
            <p:grpSpPr>
              <a:xfrm>
                <a:off x="6981835" y="2917341"/>
                <a:ext cx="833361" cy="733913"/>
                <a:chOff x="6750723" y="2103824"/>
                <a:chExt cx="833361" cy="733913"/>
              </a:xfrm>
            </p:grpSpPr>
            <p:sp>
              <p:nvSpPr>
                <p:cNvPr id="95" name="Rectangle 94">
                  <a:extLst>
                    <a:ext uri="{FF2B5EF4-FFF2-40B4-BE49-F238E27FC236}">
                      <a16:creationId xmlns:a16="http://schemas.microsoft.com/office/drawing/2014/main" id="{A6C1F938-0DAB-AFAA-4A0C-F516DD728651}"/>
                    </a:ext>
                  </a:extLst>
                </p:cNvPr>
                <p:cNvSpPr/>
                <p:nvPr/>
              </p:nvSpPr>
              <p:spPr>
                <a:xfrm>
                  <a:off x="6750723" y="2103824"/>
                  <a:ext cx="667111" cy="117894"/>
                </a:xfrm>
                <a:prstGeom prst="rect">
                  <a:avLst/>
                </a:prstGeom>
                <a:pattFill prst="wdUpDiag">
                  <a:fgClr>
                    <a:schemeClr val="accent4">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96" name="Rectangle 95">
                  <a:extLst>
                    <a:ext uri="{FF2B5EF4-FFF2-40B4-BE49-F238E27FC236}">
                      <a16:creationId xmlns:a16="http://schemas.microsoft.com/office/drawing/2014/main" id="{CAC43739-F1E7-E725-F63F-D026CF451CAA}"/>
                    </a:ext>
                  </a:extLst>
                </p:cNvPr>
                <p:cNvSpPr/>
                <p:nvPr/>
              </p:nvSpPr>
              <p:spPr>
                <a:xfrm>
                  <a:off x="6903123" y="2256224"/>
                  <a:ext cx="667111" cy="11789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97" name="Rectangle 96">
                  <a:extLst>
                    <a:ext uri="{FF2B5EF4-FFF2-40B4-BE49-F238E27FC236}">
                      <a16:creationId xmlns:a16="http://schemas.microsoft.com/office/drawing/2014/main" id="{2213DC84-0FC8-4F42-474B-9C4F2FF17A93}"/>
                    </a:ext>
                  </a:extLst>
                </p:cNvPr>
                <p:cNvSpPr/>
                <p:nvPr/>
              </p:nvSpPr>
              <p:spPr>
                <a:xfrm>
                  <a:off x="6752952" y="2568881"/>
                  <a:ext cx="667111" cy="11789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98" name="Rectangle 97">
                  <a:extLst>
                    <a:ext uri="{FF2B5EF4-FFF2-40B4-BE49-F238E27FC236}">
                      <a16:creationId xmlns:a16="http://schemas.microsoft.com/office/drawing/2014/main" id="{3509C91D-4C33-2BDD-78AD-7FC5156EB489}"/>
                    </a:ext>
                  </a:extLst>
                </p:cNvPr>
                <p:cNvSpPr/>
                <p:nvPr/>
              </p:nvSpPr>
              <p:spPr>
                <a:xfrm>
                  <a:off x="6916973" y="2719843"/>
                  <a:ext cx="667111" cy="11789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sp>
            <p:nvSpPr>
              <p:cNvPr id="118" name="Rounded Rectangle 117">
                <a:extLst>
                  <a:ext uri="{FF2B5EF4-FFF2-40B4-BE49-F238E27FC236}">
                    <a16:creationId xmlns:a16="http://schemas.microsoft.com/office/drawing/2014/main" id="{C9ADC86D-82A9-734B-456F-2AF5F765A167}"/>
                  </a:ext>
                </a:extLst>
              </p:cNvPr>
              <p:cNvSpPr/>
              <p:nvPr/>
            </p:nvSpPr>
            <p:spPr>
              <a:xfrm>
                <a:off x="6894935" y="3309509"/>
                <a:ext cx="1003954" cy="4091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grpSp>
          <p:nvGrpSpPr>
            <p:cNvPr id="125" name="Group 124">
              <a:extLst>
                <a:ext uri="{FF2B5EF4-FFF2-40B4-BE49-F238E27FC236}">
                  <a16:creationId xmlns:a16="http://schemas.microsoft.com/office/drawing/2014/main" id="{7CBA28D5-AB90-A6CB-3893-815FE84BEE63}"/>
                </a:ext>
              </a:extLst>
            </p:cNvPr>
            <p:cNvGrpSpPr/>
            <p:nvPr/>
          </p:nvGrpSpPr>
          <p:grpSpPr>
            <a:xfrm>
              <a:off x="7920924" y="3962336"/>
              <a:ext cx="831132" cy="794859"/>
              <a:chOff x="7920924" y="3962336"/>
              <a:chExt cx="831132" cy="794859"/>
            </a:xfrm>
          </p:grpSpPr>
          <p:grpSp>
            <p:nvGrpSpPr>
              <p:cNvPr id="107" name="Group 106">
                <a:extLst>
                  <a:ext uri="{FF2B5EF4-FFF2-40B4-BE49-F238E27FC236}">
                    <a16:creationId xmlns:a16="http://schemas.microsoft.com/office/drawing/2014/main" id="{B9FFE2B5-6393-0624-100B-77D4D9DB6422}"/>
                  </a:ext>
                </a:extLst>
              </p:cNvPr>
              <p:cNvGrpSpPr/>
              <p:nvPr/>
            </p:nvGrpSpPr>
            <p:grpSpPr>
              <a:xfrm>
                <a:off x="7920924" y="3962336"/>
                <a:ext cx="831132" cy="268856"/>
                <a:chOff x="8061703" y="2564297"/>
                <a:chExt cx="831132" cy="268856"/>
              </a:xfrm>
            </p:grpSpPr>
            <p:sp>
              <p:nvSpPr>
                <p:cNvPr id="105" name="Rectangle 104">
                  <a:extLst>
                    <a:ext uri="{FF2B5EF4-FFF2-40B4-BE49-F238E27FC236}">
                      <a16:creationId xmlns:a16="http://schemas.microsoft.com/office/drawing/2014/main" id="{6BC44698-855C-A633-4BC8-838D36287215}"/>
                    </a:ext>
                  </a:extLst>
                </p:cNvPr>
                <p:cNvSpPr/>
                <p:nvPr/>
              </p:nvSpPr>
              <p:spPr>
                <a:xfrm>
                  <a:off x="8061703" y="2564297"/>
                  <a:ext cx="667111" cy="117894"/>
                </a:xfrm>
                <a:prstGeom prst="rect">
                  <a:avLst/>
                </a:prstGeom>
                <a:pattFill prst="wdUpDiag">
                  <a:fgClr>
                    <a:schemeClr val="accent6">
                      <a:lumMod val="7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06" name="Rectangle 105">
                  <a:extLst>
                    <a:ext uri="{FF2B5EF4-FFF2-40B4-BE49-F238E27FC236}">
                      <a16:creationId xmlns:a16="http://schemas.microsoft.com/office/drawing/2014/main" id="{FF36C2AF-B873-1F25-6E45-32F85CE626F0}"/>
                    </a:ext>
                  </a:extLst>
                </p:cNvPr>
                <p:cNvSpPr/>
                <p:nvPr/>
              </p:nvSpPr>
              <p:spPr>
                <a:xfrm>
                  <a:off x="8225724" y="2715259"/>
                  <a:ext cx="667111" cy="11789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sp>
            <p:nvSpPr>
              <p:cNvPr id="119" name="Octagon 118">
                <a:extLst>
                  <a:ext uri="{FF2B5EF4-FFF2-40B4-BE49-F238E27FC236}">
                    <a16:creationId xmlns:a16="http://schemas.microsoft.com/office/drawing/2014/main" id="{3C837DFE-E87F-47C0-D1C5-27527CA4483C}"/>
                  </a:ext>
                </a:extLst>
              </p:cNvPr>
              <p:cNvSpPr/>
              <p:nvPr/>
            </p:nvSpPr>
            <p:spPr>
              <a:xfrm>
                <a:off x="8101154" y="4320357"/>
                <a:ext cx="486418" cy="4368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7" b="1" dirty="0"/>
                  <a:t>!</a:t>
                </a:r>
              </a:p>
            </p:txBody>
          </p:sp>
        </p:grpSp>
      </p:grpSp>
      <p:sp>
        <p:nvSpPr>
          <p:cNvPr id="129" name="TextBox 128">
            <a:extLst>
              <a:ext uri="{FF2B5EF4-FFF2-40B4-BE49-F238E27FC236}">
                <a16:creationId xmlns:a16="http://schemas.microsoft.com/office/drawing/2014/main" id="{0B479A3E-2592-9911-C08C-0045B70765E1}"/>
              </a:ext>
            </a:extLst>
          </p:cNvPr>
          <p:cNvSpPr txBox="1"/>
          <p:nvPr/>
        </p:nvSpPr>
        <p:spPr>
          <a:xfrm>
            <a:off x="7819315" y="1600200"/>
            <a:ext cx="2655011" cy="666336"/>
          </a:xfrm>
          <a:prstGeom prst="rect">
            <a:avLst/>
          </a:prstGeom>
          <a:noFill/>
        </p:spPr>
        <p:txBody>
          <a:bodyPr wrap="square" rtlCol="0">
            <a:spAutoFit/>
          </a:bodyPr>
          <a:lstStyle/>
          <a:p>
            <a:pPr algn="ctr"/>
            <a:r>
              <a:rPr lang="en-US" sz="1865" b="1" dirty="0"/>
              <a:t>Haplotype Blocks Seen in the Population</a:t>
            </a:r>
          </a:p>
        </p:txBody>
      </p:sp>
    </p:spTree>
    <p:extLst>
      <p:ext uri="{BB962C8B-B14F-4D97-AF65-F5344CB8AC3E}">
        <p14:creationId xmlns:p14="http://schemas.microsoft.com/office/powerpoint/2010/main" val="715104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Effects are confirmed using fertility data</a:t>
            </a:r>
          </a:p>
        </p:txBody>
      </p:sp>
      <p:sp>
        <p:nvSpPr>
          <p:cNvPr id="3" name="Content Placeholder 2"/>
          <p:cNvSpPr>
            <a:spLocks noGrp="1"/>
          </p:cNvSpPr>
          <p:nvPr>
            <p:ph idx="1"/>
          </p:nvPr>
        </p:nvSpPr>
        <p:spPr/>
        <p:txBody>
          <a:bodyPr>
            <a:normAutofit/>
          </a:bodyPr>
          <a:lstStyle/>
          <a:p>
            <a:pPr>
              <a:lnSpc>
                <a:spcPct val="100000"/>
              </a:lnSpc>
            </a:pPr>
            <a:r>
              <a:rPr lang="en-US" dirty="0"/>
              <a:t>Carrier-to-</a:t>
            </a:r>
            <a:r>
              <a:rPr lang="en-US" sz="1299" dirty="0"/>
              <a:t> </a:t>
            </a:r>
            <a:r>
              <a:rPr lang="en-US" dirty="0"/>
              <a:t>carrier </a:t>
            </a:r>
            <a:r>
              <a:rPr lang="en-US" dirty="0" err="1"/>
              <a:t>matings</a:t>
            </a:r>
            <a:r>
              <a:rPr lang="en-US" dirty="0"/>
              <a:t> are tested for effects on conception rate and stillbirth</a:t>
            </a:r>
          </a:p>
          <a:p>
            <a:pPr lvl="2">
              <a:lnSpc>
                <a:spcPct val="100000"/>
              </a:lnSpc>
              <a:spcBef>
                <a:spcPts val="1000"/>
              </a:spcBef>
              <a:buSzPct val="100000"/>
            </a:pPr>
            <a:r>
              <a:rPr lang="en-US" dirty="0"/>
              <a:t>Early embryonic losses show conception rate effects (e.g.,</a:t>
            </a:r>
            <a:r>
              <a:rPr lang="en-US" dirty="0">
                <a:solidFill>
                  <a:srgbClr val="00337F"/>
                </a:solidFill>
              </a:rPr>
              <a:t> HH2,</a:t>
            </a:r>
            <a:r>
              <a:rPr lang="en-US" dirty="0"/>
              <a:t> </a:t>
            </a:r>
            <a:r>
              <a:rPr lang="en-US" dirty="0">
                <a:solidFill>
                  <a:srgbClr val="00337F"/>
                </a:solidFill>
              </a:rPr>
              <a:t>JH1</a:t>
            </a:r>
            <a:r>
              <a:rPr lang="en-US" dirty="0"/>
              <a:t>)</a:t>
            </a:r>
          </a:p>
          <a:p>
            <a:pPr lvl="2">
              <a:lnSpc>
                <a:spcPct val="100000"/>
              </a:lnSpc>
              <a:spcBef>
                <a:spcPts val="1000"/>
              </a:spcBef>
              <a:buSzPct val="100000"/>
            </a:pPr>
            <a:r>
              <a:rPr lang="en-US" dirty="0"/>
              <a:t>Some variants show stillbirth effects (e.g., </a:t>
            </a:r>
            <a:r>
              <a:rPr lang="en-US" dirty="0">
                <a:solidFill>
                  <a:srgbClr val="00337F"/>
                </a:solidFill>
              </a:rPr>
              <a:t>BH2</a:t>
            </a:r>
            <a:r>
              <a:rPr lang="en-US" dirty="0"/>
              <a:t> and </a:t>
            </a:r>
            <a:r>
              <a:rPr lang="en-US" dirty="0">
                <a:solidFill>
                  <a:srgbClr val="00337F"/>
                </a:solidFill>
              </a:rPr>
              <a:t>HCD</a:t>
            </a:r>
            <a:r>
              <a:rPr lang="en-US" dirty="0"/>
              <a:t>)</a:t>
            </a:r>
          </a:p>
          <a:p>
            <a:pPr>
              <a:lnSpc>
                <a:spcPct val="100000"/>
              </a:lnSpc>
            </a:pPr>
            <a:r>
              <a:rPr lang="en-US" dirty="0"/>
              <a:t>Bioinformatics used to identify potential causal variants</a:t>
            </a:r>
          </a:p>
          <a:p>
            <a:pPr lvl="2">
              <a:lnSpc>
                <a:spcPct val="100000"/>
              </a:lnSpc>
              <a:spcBef>
                <a:spcPts val="1000"/>
              </a:spcBef>
              <a:buSzPct val="100000"/>
            </a:pPr>
            <a:r>
              <a:rPr lang="en-US" dirty="0"/>
              <a:t>What about functional validation?</a:t>
            </a:r>
            <a:endParaRPr lang="en-US" dirty="0">
              <a:solidFill>
                <a:srgbClr val="00523C"/>
              </a:solidFill>
            </a:endParaRPr>
          </a:p>
        </p:txBody>
      </p:sp>
    </p:spTree>
    <p:extLst>
      <p:ext uri="{BB962C8B-B14F-4D97-AF65-F5344CB8AC3E}">
        <p14:creationId xmlns:p14="http://schemas.microsoft.com/office/powerpoint/2010/main" val="755458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270" y="365125"/>
            <a:ext cx="11313460" cy="1325563"/>
          </a:xfrm>
        </p:spPr>
        <p:txBody>
          <a:bodyPr>
            <a:normAutofit/>
          </a:bodyPr>
          <a:lstStyle/>
          <a:p>
            <a:r>
              <a:rPr lang="en-US" sz="3600" b="1" dirty="0"/>
              <a:t>Known recessives in US Holsteins </a:t>
            </a:r>
            <a:r>
              <a:rPr lang="en-US" sz="3600" b="1" dirty="0">
                <a:solidFill>
                  <a:schemeClr val="accent2"/>
                </a:solidFill>
              </a:rPr>
              <a:t>(August 2024)</a:t>
            </a:r>
          </a:p>
        </p:txBody>
      </p:sp>
      <p:graphicFrame>
        <p:nvGraphicFramePr>
          <p:cNvPr id="2" name="Table 1">
            <a:extLst>
              <a:ext uri="{FF2B5EF4-FFF2-40B4-BE49-F238E27FC236}">
                <a16:creationId xmlns:a16="http://schemas.microsoft.com/office/drawing/2014/main" id="{C6D0F655-3A31-0952-7E43-3BD7B0DF26B6}"/>
              </a:ext>
            </a:extLst>
          </p:cNvPr>
          <p:cNvGraphicFramePr>
            <a:graphicFrameLocks noGrp="1"/>
          </p:cNvGraphicFramePr>
          <p:nvPr>
            <p:extLst>
              <p:ext uri="{D42A27DB-BD31-4B8C-83A1-F6EECF244321}">
                <p14:modId xmlns:p14="http://schemas.microsoft.com/office/powerpoint/2010/main" val="3197646840"/>
              </p:ext>
            </p:extLst>
          </p:nvPr>
        </p:nvGraphicFramePr>
        <p:xfrm>
          <a:off x="107577" y="1361902"/>
          <a:ext cx="12002250" cy="5373224"/>
        </p:xfrm>
        <a:graphic>
          <a:graphicData uri="http://schemas.openxmlformats.org/drawingml/2006/table">
            <a:tbl>
              <a:tblPr bandRow="1">
                <a:tableStyleId>{5C22544A-7EE6-4342-B048-85BDC9FD1C3A}</a:tableStyleId>
              </a:tblPr>
              <a:tblGrid>
                <a:gridCol w="4168588">
                  <a:extLst>
                    <a:ext uri="{9D8B030D-6E8A-4147-A177-3AD203B41FA5}">
                      <a16:colId xmlns:a16="http://schemas.microsoft.com/office/drawing/2014/main" val="2938948721"/>
                    </a:ext>
                  </a:extLst>
                </a:gridCol>
                <a:gridCol w="851647">
                  <a:extLst>
                    <a:ext uri="{9D8B030D-6E8A-4147-A177-3AD203B41FA5}">
                      <a16:colId xmlns:a16="http://schemas.microsoft.com/office/drawing/2014/main" val="670799855"/>
                    </a:ext>
                  </a:extLst>
                </a:gridCol>
                <a:gridCol w="609600">
                  <a:extLst>
                    <a:ext uri="{9D8B030D-6E8A-4147-A177-3AD203B41FA5}">
                      <a16:colId xmlns:a16="http://schemas.microsoft.com/office/drawing/2014/main" val="3307721670"/>
                    </a:ext>
                  </a:extLst>
                </a:gridCol>
                <a:gridCol w="805309">
                  <a:extLst>
                    <a:ext uri="{9D8B030D-6E8A-4147-A177-3AD203B41FA5}">
                      <a16:colId xmlns:a16="http://schemas.microsoft.com/office/drawing/2014/main" val="595980155"/>
                    </a:ext>
                  </a:extLst>
                </a:gridCol>
                <a:gridCol w="68004">
                  <a:extLst>
                    <a:ext uri="{9D8B030D-6E8A-4147-A177-3AD203B41FA5}">
                      <a16:colId xmlns:a16="http://schemas.microsoft.com/office/drawing/2014/main" val="3409688965"/>
                    </a:ext>
                  </a:extLst>
                </a:gridCol>
                <a:gridCol w="1047356">
                  <a:extLst>
                    <a:ext uri="{9D8B030D-6E8A-4147-A177-3AD203B41FA5}">
                      <a16:colId xmlns:a16="http://schemas.microsoft.com/office/drawing/2014/main" val="1890784124"/>
                    </a:ext>
                  </a:extLst>
                </a:gridCol>
                <a:gridCol w="68004">
                  <a:extLst>
                    <a:ext uri="{9D8B030D-6E8A-4147-A177-3AD203B41FA5}">
                      <a16:colId xmlns:a16="http://schemas.microsoft.com/office/drawing/2014/main" val="423590147"/>
                    </a:ext>
                  </a:extLst>
                </a:gridCol>
                <a:gridCol w="1237130">
                  <a:extLst>
                    <a:ext uri="{9D8B030D-6E8A-4147-A177-3AD203B41FA5}">
                      <a16:colId xmlns:a16="http://schemas.microsoft.com/office/drawing/2014/main" val="1777514155"/>
                    </a:ext>
                  </a:extLst>
                </a:gridCol>
                <a:gridCol w="1201271">
                  <a:extLst>
                    <a:ext uri="{9D8B030D-6E8A-4147-A177-3AD203B41FA5}">
                      <a16:colId xmlns:a16="http://schemas.microsoft.com/office/drawing/2014/main" val="630404340"/>
                    </a:ext>
                  </a:extLst>
                </a:gridCol>
                <a:gridCol w="1945341">
                  <a:extLst>
                    <a:ext uri="{9D8B030D-6E8A-4147-A177-3AD203B41FA5}">
                      <a16:colId xmlns:a16="http://schemas.microsoft.com/office/drawing/2014/main" val="127766253"/>
                    </a:ext>
                  </a:extLst>
                </a:gridCol>
              </a:tblGrid>
              <a:tr h="316072">
                <a:tc>
                  <a:txBody>
                    <a:bodyPr/>
                    <a:lstStyle/>
                    <a:p>
                      <a:pPr marL="0" marR="0">
                        <a:lnSpc>
                          <a:spcPct val="100000"/>
                        </a:lnSpc>
                      </a:pPr>
                      <a:r>
                        <a:rPr lang="en-US" sz="1200" b="1" dirty="0">
                          <a:solidFill>
                            <a:schemeClr val="accent2"/>
                          </a:solidFill>
                          <a:effectLst/>
                        </a:rPr>
                        <a:t>Defect</a:t>
                      </a:r>
                      <a:endParaRPr lang="en-US" sz="12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b="1" dirty="0">
                          <a:solidFill>
                            <a:schemeClr val="accent2"/>
                          </a:solidFill>
                          <a:effectLst/>
                        </a:rPr>
                        <a:t>OMIA ID</a:t>
                      </a:r>
                      <a:endParaRPr lang="en-US" sz="12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b="1" dirty="0">
                          <a:solidFill>
                            <a:schemeClr val="accent2"/>
                          </a:solidFill>
                          <a:effectLst/>
                        </a:rPr>
                        <a:t>Year</a:t>
                      </a:r>
                      <a:endParaRPr lang="en-US" sz="12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b="1">
                          <a:solidFill>
                            <a:schemeClr val="accent2"/>
                          </a:solidFill>
                          <a:effectLst/>
                        </a:rPr>
                        <a:t>Identifier</a:t>
                      </a:r>
                      <a:endParaRPr lang="en-US" sz="1200" b="1">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b="1" dirty="0">
                          <a:solidFill>
                            <a:schemeClr val="accent2"/>
                          </a:solidFill>
                          <a:effectLst/>
                        </a:rPr>
                        <a:t> </a:t>
                      </a:r>
                      <a:endParaRPr lang="en-US" sz="12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b="1" dirty="0">
                          <a:solidFill>
                            <a:schemeClr val="accent2"/>
                          </a:solidFill>
                          <a:effectLst/>
                        </a:rPr>
                        <a:t>Gene name</a:t>
                      </a:r>
                      <a:endParaRPr lang="en-US" sz="12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b="1">
                          <a:solidFill>
                            <a:schemeClr val="accent2"/>
                          </a:solidFill>
                          <a:effectLst/>
                        </a:rPr>
                        <a:t> </a:t>
                      </a:r>
                      <a:endParaRPr lang="en-US" sz="1200" b="1">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b="1" dirty="0">
                          <a:solidFill>
                            <a:schemeClr val="accent2"/>
                          </a:solidFill>
                          <a:effectLst/>
                        </a:rPr>
                        <a:t>Frequency (%)</a:t>
                      </a:r>
                      <a:endParaRPr lang="en-US" sz="12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b="1" dirty="0">
                          <a:solidFill>
                            <a:schemeClr val="accent2"/>
                          </a:solidFill>
                          <a:effectLst/>
                        </a:rPr>
                        <a:t>Chromosome</a:t>
                      </a:r>
                      <a:endParaRPr lang="en-US" sz="12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b="1" dirty="0">
                          <a:solidFill>
                            <a:schemeClr val="accent2"/>
                          </a:solidFill>
                          <a:effectLst/>
                        </a:rPr>
                        <a:t>Location (bp)</a:t>
                      </a:r>
                      <a:endParaRPr lang="en-US" sz="12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1802020464"/>
                  </a:ext>
                </a:extLst>
              </a:tr>
              <a:tr h="316072">
                <a:tc>
                  <a:txBody>
                    <a:bodyPr/>
                    <a:lstStyle/>
                    <a:p>
                      <a:pPr marL="0" marR="0">
                        <a:lnSpc>
                          <a:spcPct val="100000"/>
                        </a:lnSpc>
                      </a:pPr>
                      <a:r>
                        <a:rPr lang="en-US" sz="1200" dirty="0">
                          <a:solidFill>
                            <a:schemeClr val="accent2"/>
                          </a:solidFill>
                          <a:effectLst/>
                        </a:rPr>
                        <a:t>Bovine leukocyte adhesion deficiency (BLAD)</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000595</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1983</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HHB</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ITGB2</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0.03</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1</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144,770,078</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1609963540"/>
                  </a:ext>
                </a:extLst>
              </a:tr>
              <a:tr h="316072">
                <a:tc>
                  <a:txBody>
                    <a:bodyPr/>
                    <a:lstStyle/>
                    <a:p>
                      <a:pPr marL="0" marR="0">
                        <a:lnSpc>
                          <a:spcPct val="100000"/>
                        </a:lnSpc>
                      </a:pPr>
                      <a:r>
                        <a:rPr lang="en-US" sz="1200" dirty="0">
                          <a:solidFill>
                            <a:schemeClr val="accent2"/>
                          </a:solidFill>
                          <a:effectLst/>
                        </a:rPr>
                        <a:t>Bovine lymphocyte intestinal retention defect (BLIRD)</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002872</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2023</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ITGB7</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5</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26,807,079</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614231734"/>
                  </a:ext>
                </a:extLst>
              </a:tr>
              <a:tr h="316072">
                <a:tc>
                  <a:txBody>
                    <a:bodyPr/>
                    <a:lstStyle/>
                    <a:p>
                      <a:pPr marL="0" marR="0">
                        <a:lnSpc>
                          <a:spcPct val="100000"/>
                        </a:lnSpc>
                      </a:pPr>
                      <a:r>
                        <a:rPr lang="en-US" sz="1200" dirty="0">
                          <a:solidFill>
                            <a:schemeClr val="accent2"/>
                          </a:solidFill>
                          <a:effectLst/>
                        </a:rPr>
                        <a:t>Brachyspina</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000151</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2006</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HH0</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FANCI</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0.28</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21</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20,775,563</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1715078192"/>
                  </a:ext>
                </a:extLst>
              </a:tr>
              <a:tr h="316072">
                <a:tc>
                  <a:txBody>
                    <a:bodyPr/>
                    <a:lstStyle/>
                    <a:p>
                      <a:pPr marL="0" marR="0">
                        <a:lnSpc>
                          <a:spcPct val="100000"/>
                        </a:lnSpc>
                      </a:pPr>
                      <a:r>
                        <a:rPr lang="en-US" sz="1200" dirty="0">
                          <a:solidFill>
                            <a:schemeClr val="accent2"/>
                          </a:solidFill>
                          <a:effectLst/>
                        </a:rPr>
                        <a:t>Cholesterol deficiency</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001965</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2015</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HCD</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APOB</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0.34</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11</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77,872,709</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204204537"/>
                  </a:ext>
                </a:extLst>
              </a:tr>
              <a:tr h="316072">
                <a:tc>
                  <a:txBody>
                    <a:bodyPr/>
                    <a:lstStyle/>
                    <a:p>
                      <a:pPr marL="0" marR="0">
                        <a:lnSpc>
                          <a:spcPct val="100000"/>
                        </a:lnSpc>
                      </a:pPr>
                      <a:r>
                        <a:rPr lang="en-US" sz="1200" dirty="0">
                          <a:solidFill>
                            <a:schemeClr val="accent2"/>
                          </a:solidFill>
                          <a:effectLst/>
                        </a:rPr>
                        <a:t>Complex vertebral malformation</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001340</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2000</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HHC</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SLC35A3</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0.25</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3</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43,261,946</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2330519490"/>
                  </a:ext>
                </a:extLst>
              </a:tr>
              <a:tr h="316072">
                <a:tc>
                  <a:txBody>
                    <a:bodyPr/>
                    <a:lstStyle/>
                    <a:p>
                      <a:pPr marL="0" marR="0">
                        <a:lnSpc>
                          <a:spcPct val="100000"/>
                        </a:lnSpc>
                      </a:pPr>
                      <a:r>
                        <a:rPr lang="en-US" sz="1200" dirty="0">
                          <a:solidFill>
                            <a:schemeClr val="accent2"/>
                          </a:solidFill>
                          <a:effectLst/>
                        </a:rPr>
                        <a:t>Deficiency of uridine monophposphate synthase (DUMPS)</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000262</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1983</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HHD</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UMPS</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&lt;0.01</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1</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69,151,931</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488662935"/>
                  </a:ext>
                </a:extLst>
              </a:tr>
              <a:tr h="316072">
                <a:tc>
                  <a:txBody>
                    <a:bodyPr/>
                    <a:lstStyle/>
                    <a:p>
                      <a:pPr marL="0" marR="0">
                        <a:lnSpc>
                          <a:spcPct val="100000"/>
                        </a:lnSpc>
                      </a:pPr>
                      <a:r>
                        <a:rPr lang="en-US" sz="1200" dirty="0">
                          <a:solidFill>
                            <a:schemeClr val="accent2"/>
                          </a:solidFill>
                          <a:effectLst/>
                        </a:rPr>
                        <a:t>Early onset muscle weakness syndrome</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002819</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2022</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HMW</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CACNA1S</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2.04</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16</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79,613,592</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1813365583"/>
                  </a:ext>
                </a:extLst>
              </a:tr>
              <a:tr h="316072">
                <a:tc>
                  <a:txBody>
                    <a:bodyPr/>
                    <a:lstStyle/>
                    <a:p>
                      <a:pPr marL="0" marR="0">
                        <a:lnSpc>
                          <a:spcPct val="100000"/>
                        </a:lnSpc>
                      </a:pPr>
                      <a:r>
                        <a:rPr lang="en-US" sz="1200" dirty="0">
                          <a:solidFill>
                            <a:schemeClr val="accent2"/>
                          </a:solidFill>
                          <a:effectLst/>
                        </a:rPr>
                        <a:t>Holstein Haplotype 1</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000001</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2011</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HH1</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 </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APAF1</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0.40</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5</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62,810,245</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4245854013"/>
                  </a:ext>
                </a:extLst>
              </a:tr>
              <a:tr h="316072">
                <a:tc>
                  <a:txBody>
                    <a:bodyPr/>
                    <a:lstStyle/>
                    <a:p>
                      <a:pPr marL="0" marR="0">
                        <a:lnSpc>
                          <a:spcPct val="100000"/>
                        </a:lnSpc>
                      </a:pPr>
                      <a:r>
                        <a:rPr lang="en-US" sz="1200">
                          <a:solidFill>
                            <a:schemeClr val="accent2"/>
                          </a:solidFill>
                          <a:effectLst/>
                        </a:rPr>
                        <a:t>Holstein Haplotype 2</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001823</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2011</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HH2</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 </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IFT80</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0.68</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1</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107,172,615</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3581456006"/>
                  </a:ext>
                </a:extLst>
              </a:tr>
              <a:tr h="316072">
                <a:tc>
                  <a:txBody>
                    <a:bodyPr/>
                    <a:lstStyle/>
                    <a:p>
                      <a:pPr marL="0" marR="0">
                        <a:lnSpc>
                          <a:spcPct val="100000"/>
                        </a:lnSpc>
                      </a:pPr>
                      <a:r>
                        <a:rPr lang="en-US" sz="1200">
                          <a:solidFill>
                            <a:schemeClr val="accent2"/>
                          </a:solidFill>
                          <a:effectLst/>
                        </a:rPr>
                        <a:t>Holstein Haplotype 3</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001824</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2011</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HH3</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SMC2</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0.65</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8</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93,753,358</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4284037112"/>
                  </a:ext>
                </a:extLst>
              </a:tr>
              <a:tr h="316072">
                <a:tc>
                  <a:txBody>
                    <a:bodyPr/>
                    <a:lstStyle/>
                    <a:p>
                      <a:pPr marL="0" marR="0">
                        <a:lnSpc>
                          <a:spcPct val="100000"/>
                        </a:lnSpc>
                      </a:pPr>
                      <a:r>
                        <a:rPr lang="en-US" sz="1200">
                          <a:solidFill>
                            <a:schemeClr val="accent2"/>
                          </a:solidFill>
                          <a:effectLst/>
                        </a:rPr>
                        <a:t>Holstein Haplotype 4</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001826</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2013</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HH4</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GART</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0.09</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1</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1,997,582</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2262652560"/>
                  </a:ext>
                </a:extLst>
              </a:tr>
              <a:tr h="316072">
                <a:tc>
                  <a:txBody>
                    <a:bodyPr/>
                    <a:lstStyle/>
                    <a:p>
                      <a:pPr marL="0" marR="0">
                        <a:lnSpc>
                          <a:spcPct val="100000"/>
                        </a:lnSpc>
                      </a:pPr>
                      <a:r>
                        <a:rPr lang="en-US" sz="1200">
                          <a:solidFill>
                            <a:schemeClr val="accent2"/>
                          </a:solidFill>
                          <a:effectLst/>
                        </a:rPr>
                        <a:t>Holstein Haplotype 5</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001941</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2013</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HH5</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TFB1M</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 </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2.50</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9</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a:solidFill>
                            <a:schemeClr val="accent2"/>
                          </a:solidFill>
                          <a:effectLst/>
                        </a:rPr>
                        <a:t>91,847,117– 91,937,003</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2247891787"/>
                  </a:ext>
                </a:extLst>
              </a:tr>
              <a:tr h="316072">
                <a:tc>
                  <a:txBody>
                    <a:bodyPr/>
                    <a:lstStyle/>
                    <a:p>
                      <a:pPr marL="0" marR="0">
                        <a:lnSpc>
                          <a:spcPct val="100000"/>
                        </a:lnSpc>
                      </a:pPr>
                      <a:r>
                        <a:rPr lang="en-US" sz="1200">
                          <a:solidFill>
                            <a:schemeClr val="accent2"/>
                          </a:solidFill>
                          <a:effectLst/>
                        </a:rPr>
                        <a:t>Holstein Haplotype 6</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002149</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2018</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HH6</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SDE2</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 </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1.14</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16</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29,773,628</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1346966349"/>
                  </a:ext>
                </a:extLst>
              </a:tr>
              <a:tr h="316072">
                <a:tc>
                  <a:txBody>
                    <a:bodyPr/>
                    <a:lstStyle/>
                    <a:p>
                      <a:pPr marL="0" marR="0">
                        <a:lnSpc>
                          <a:spcPct val="100000"/>
                        </a:lnSpc>
                      </a:pPr>
                      <a:r>
                        <a:rPr lang="en-US" sz="1200">
                          <a:solidFill>
                            <a:schemeClr val="accent2"/>
                          </a:solidFill>
                          <a:effectLst/>
                        </a:rPr>
                        <a:t>Holstein Haplotype 7</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001830</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2020</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CENPU</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 </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0.80</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27</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14,168,130–14,168,133</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2304783214"/>
                  </a:ext>
                </a:extLst>
              </a:tr>
              <a:tr h="316072">
                <a:tc>
                  <a:txBody>
                    <a:bodyPr/>
                    <a:lstStyle/>
                    <a:p>
                      <a:pPr marL="0" marR="0">
                        <a:lnSpc>
                          <a:spcPct val="100000"/>
                        </a:lnSpc>
                      </a:pPr>
                      <a:r>
                        <a:rPr lang="en-US" sz="1200">
                          <a:solidFill>
                            <a:schemeClr val="accent2"/>
                          </a:solidFill>
                          <a:effectLst/>
                        </a:rPr>
                        <a:t>Holstein Haplotype 8</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001831</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2013</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dirty="0">
                          <a:solidFill>
                            <a:schemeClr val="accent2"/>
                          </a:solidFill>
                          <a:effectLst/>
                        </a:rPr>
                        <a:t>—</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2.10</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7</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78,800,000–80,100,000</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1744898986"/>
                  </a:ext>
                </a:extLst>
              </a:tr>
              <a:tr h="316072">
                <a:tc>
                  <a:txBody>
                    <a:bodyPr/>
                    <a:lstStyle/>
                    <a:p>
                      <a:pPr marL="0" marR="0">
                        <a:lnSpc>
                          <a:spcPct val="100000"/>
                        </a:lnSpc>
                      </a:pPr>
                      <a:r>
                        <a:rPr lang="en-US" sz="1200" dirty="0">
                          <a:solidFill>
                            <a:schemeClr val="accent2"/>
                          </a:solidFill>
                          <a:effectLst/>
                        </a:rPr>
                        <a:t>Mulefoot (syndactylism)</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000963</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1949</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HHM</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i="1" dirty="0">
                          <a:solidFill>
                            <a:schemeClr val="accent2"/>
                          </a:solidFill>
                          <a:effectLst/>
                        </a:rPr>
                        <a:t>LRP4</a:t>
                      </a:r>
                      <a:endParaRPr lang="en-US" sz="1200" i="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nSpc>
                          <a:spcPct val="100000"/>
                        </a:lnSpc>
                      </a:pPr>
                      <a:r>
                        <a:rPr lang="en-US" sz="1200">
                          <a:solidFill>
                            <a:schemeClr val="accent2"/>
                          </a:solidFill>
                          <a:effectLst/>
                        </a:rPr>
                        <a:t> </a:t>
                      </a:r>
                      <a:endParaRPr lang="en-US" sz="120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&lt;0.01</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15</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tc>
                  <a:txBody>
                    <a:bodyPr/>
                    <a:lstStyle/>
                    <a:p>
                      <a:pPr marL="0" marR="0" algn="r">
                        <a:lnSpc>
                          <a:spcPct val="100000"/>
                        </a:lnSpc>
                      </a:pPr>
                      <a:r>
                        <a:rPr lang="en-US" sz="1200" dirty="0">
                          <a:solidFill>
                            <a:schemeClr val="accent2"/>
                          </a:solidFill>
                          <a:effectLst/>
                        </a:rPr>
                        <a:t>76,807,960</a:t>
                      </a:r>
                      <a:endParaRPr lang="en-US" sz="12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21302" marR="21302" marT="0" marB="0" anchor="ctr"/>
                </a:tc>
                <a:extLst>
                  <a:ext uri="{0D108BD9-81ED-4DB2-BD59-A6C34878D82A}">
                    <a16:rowId xmlns:a16="http://schemas.microsoft.com/office/drawing/2014/main" val="318154337"/>
                  </a:ext>
                </a:extLst>
              </a:tr>
            </a:tbl>
          </a:graphicData>
        </a:graphic>
      </p:graphicFrame>
    </p:spTree>
    <p:extLst>
      <p:ext uri="{BB962C8B-B14F-4D97-AF65-F5344CB8AC3E}">
        <p14:creationId xmlns:p14="http://schemas.microsoft.com/office/powerpoint/2010/main" val="424344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Timing of recessive effects</a:t>
            </a:r>
          </a:p>
        </p:txBody>
      </p:sp>
      <p:sp>
        <p:nvSpPr>
          <p:cNvPr id="3" name="Content Placeholder 2"/>
          <p:cNvSpPr>
            <a:spLocks noGrp="1"/>
          </p:cNvSpPr>
          <p:nvPr>
            <p:ph idx="1"/>
          </p:nvPr>
        </p:nvSpPr>
        <p:spPr/>
        <p:txBody>
          <a:bodyPr>
            <a:normAutofit/>
          </a:bodyPr>
          <a:lstStyle/>
          <a:p>
            <a:pPr>
              <a:lnSpc>
                <a:spcPct val="110000"/>
              </a:lnSpc>
              <a:spcBef>
                <a:spcPts val="0"/>
              </a:spcBef>
            </a:pPr>
            <a:r>
              <a:rPr lang="en-US" dirty="0"/>
              <a:t>Late losses </a:t>
            </a:r>
            <a:r>
              <a:rPr lang="en-US" u="sng" dirty="0">
                <a:solidFill>
                  <a:srgbClr val="00337F"/>
                </a:solidFill>
              </a:rPr>
              <a:t>cost more</a:t>
            </a:r>
            <a:r>
              <a:rPr lang="en-US" dirty="0">
                <a:solidFill>
                  <a:srgbClr val="00337F"/>
                </a:solidFill>
              </a:rPr>
              <a:t> </a:t>
            </a:r>
            <a:r>
              <a:rPr lang="en-US" dirty="0"/>
              <a:t>than early </a:t>
            </a:r>
            <a:r>
              <a:rPr lang="en-US" dirty="0" err="1"/>
              <a:t>lossses</a:t>
            </a:r>
            <a:r>
              <a:rPr lang="en-US" dirty="0"/>
              <a:t> (</a:t>
            </a:r>
            <a:r>
              <a:rPr lang="en-US" dirty="0">
                <a:solidFill>
                  <a:schemeClr val="tx2"/>
                </a:solidFill>
              </a:rPr>
              <a:t>Cole et al., 2016</a:t>
            </a:r>
            <a:r>
              <a:rPr lang="en-US" dirty="0"/>
              <a:t>)</a:t>
            </a:r>
          </a:p>
          <a:p>
            <a:pPr>
              <a:lnSpc>
                <a:spcPct val="110000"/>
              </a:lnSpc>
              <a:spcBef>
                <a:spcPts val="0"/>
              </a:spcBef>
            </a:pPr>
            <a:r>
              <a:rPr lang="is-IS" dirty="0"/>
              <a:t>A defect may cause deaths in </a:t>
            </a:r>
            <a:r>
              <a:rPr lang="is-IS" u="sng" dirty="0">
                <a:solidFill>
                  <a:srgbClr val="00337F"/>
                </a:solidFill>
              </a:rPr>
              <a:t>more than one </a:t>
            </a:r>
            <a:r>
              <a:rPr lang="is-IS" dirty="0"/>
              <a:t>time period</a:t>
            </a:r>
          </a:p>
        </p:txBody>
      </p:sp>
      <p:graphicFrame>
        <p:nvGraphicFramePr>
          <p:cNvPr id="6" name="Table 5"/>
          <p:cNvGraphicFramePr>
            <a:graphicFrameLocks noGrp="1"/>
          </p:cNvGraphicFramePr>
          <p:nvPr>
            <p:extLst>
              <p:ext uri="{D42A27DB-BD31-4B8C-83A1-F6EECF244321}">
                <p14:modId xmlns:p14="http://schemas.microsoft.com/office/powerpoint/2010/main" val="3797491714"/>
              </p:ext>
            </p:extLst>
          </p:nvPr>
        </p:nvGraphicFramePr>
        <p:xfrm>
          <a:off x="372036" y="3153468"/>
          <a:ext cx="11447928" cy="2864018"/>
        </p:xfrm>
        <a:graphic>
          <a:graphicData uri="http://schemas.openxmlformats.org/drawingml/2006/table">
            <a:tbl>
              <a:tblPr firstRow="1" bandRow="1">
                <a:tableStyleId>{2D5ABB26-0587-4C30-8999-92F81FD0307C}</a:tableStyleId>
              </a:tblPr>
              <a:tblGrid>
                <a:gridCol w="3257639">
                  <a:extLst>
                    <a:ext uri="{9D8B030D-6E8A-4147-A177-3AD203B41FA5}">
                      <a16:colId xmlns:a16="http://schemas.microsoft.com/office/drawing/2014/main" val="20000"/>
                    </a:ext>
                  </a:extLst>
                </a:gridCol>
                <a:gridCol w="3250736">
                  <a:extLst>
                    <a:ext uri="{9D8B030D-6E8A-4147-A177-3AD203B41FA5}">
                      <a16:colId xmlns:a16="http://schemas.microsoft.com/office/drawing/2014/main" val="20001"/>
                    </a:ext>
                  </a:extLst>
                </a:gridCol>
                <a:gridCol w="4939553">
                  <a:extLst>
                    <a:ext uri="{9D8B030D-6E8A-4147-A177-3AD203B41FA5}">
                      <a16:colId xmlns:a16="http://schemas.microsoft.com/office/drawing/2014/main" val="20002"/>
                    </a:ext>
                  </a:extLst>
                </a:gridCol>
              </a:tblGrid>
              <a:tr h="722084">
                <a:tc>
                  <a:txBody>
                    <a:bodyPr/>
                    <a:lstStyle/>
                    <a:p>
                      <a:r>
                        <a:rPr lang="en-US" sz="2400" b="1" dirty="0">
                          <a:solidFill>
                            <a:srgbClr val="00523C"/>
                          </a:solidFill>
                        </a:rPr>
                        <a:t>Embryonic loss/abortion</a:t>
                      </a:r>
                    </a:p>
                  </a:txBody>
                  <a:tcPr marL="91345" marR="91345" marT="45673" marB="45673"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1" dirty="0">
                          <a:solidFill>
                            <a:srgbClr val="00523C"/>
                          </a:solidFill>
                        </a:rPr>
                        <a:t>Death at or near birth</a:t>
                      </a:r>
                    </a:p>
                  </a:txBody>
                  <a:tcPr marL="91345" marR="91345" marT="45673" marB="45673"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b="1" dirty="0" err="1">
                          <a:solidFill>
                            <a:srgbClr val="00523C"/>
                          </a:solidFill>
                        </a:rPr>
                        <a:t>Wks</a:t>
                      </a:r>
                      <a:r>
                        <a:rPr lang="en-US" sz="2400" b="1" dirty="0">
                          <a:solidFill>
                            <a:srgbClr val="00523C"/>
                          </a:solidFill>
                        </a:rPr>
                        <a:t>/</a:t>
                      </a:r>
                      <a:r>
                        <a:rPr lang="en-US" sz="2400" b="1" dirty="0" err="1">
                          <a:solidFill>
                            <a:srgbClr val="00523C"/>
                          </a:solidFill>
                        </a:rPr>
                        <a:t>mos</a:t>
                      </a:r>
                      <a:r>
                        <a:rPr lang="en-US" sz="2400" b="1" dirty="0">
                          <a:solidFill>
                            <a:srgbClr val="00523C"/>
                          </a:solidFill>
                        </a:rPr>
                        <a:t> following birth</a:t>
                      </a:r>
                    </a:p>
                  </a:txBody>
                  <a:tcPr marL="91345" marR="91345" marT="45673" marB="45673"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041152">
                <a:tc>
                  <a:txBody>
                    <a:bodyPr/>
                    <a:lstStyle/>
                    <a:p>
                      <a:r>
                        <a:rPr lang="en-US" sz="2400" b="1" dirty="0">
                          <a:solidFill>
                            <a:schemeClr val="tx1"/>
                          </a:solidFill>
                        </a:rPr>
                        <a:t>BH1, HH0, HH1, HH2, HH3, HH4, HH5, CVM, JH1, </a:t>
                      </a:r>
                      <a:r>
                        <a:rPr lang="en-US" sz="2400" b="1" u="sng" dirty="0">
                          <a:solidFill>
                            <a:schemeClr val="accent2"/>
                          </a:solidFill>
                        </a:rPr>
                        <a:t>potential new haplotype</a:t>
                      </a:r>
                    </a:p>
                  </a:txBody>
                  <a:tcPr marL="91345" marR="91345" marT="45673" marB="45673">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2400" b="1" dirty="0">
                          <a:solidFill>
                            <a:schemeClr val="tx1"/>
                          </a:solidFill>
                        </a:rPr>
                        <a:t>BH2,</a:t>
                      </a:r>
                      <a:r>
                        <a:rPr lang="en-US" sz="2400" b="1" baseline="0" dirty="0">
                          <a:solidFill>
                            <a:schemeClr val="tx1"/>
                          </a:solidFill>
                        </a:rPr>
                        <a:t> HH0, CVM, syndactyly (mulefoot), neuropathy with splayed forelimbs</a:t>
                      </a:r>
                      <a:endParaRPr lang="en-US" sz="2400" b="1" dirty="0">
                        <a:solidFill>
                          <a:schemeClr val="tx1"/>
                        </a:solidFill>
                      </a:endParaRPr>
                    </a:p>
                  </a:txBody>
                  <a:tcPr marL="91345" marR="91345" marT="45673" marB="45673">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2400" b="1" dirty="0">
                          <a:solidFill>
                            <a:schemeClr val="tx1"/>
                          </a:solidFill>
                        </a:rPr>
                        <a:t>AH1, BH2, HH6, BLAD, cholesterol</a:t>
                      </a:r>
                      <a:r>
                        <a:rPr lang="en-US" sz="2400" b="1" baseline="0" dirty="0">
                          <a:solidFill>
                            <a:schemeClr val="tx1"/>
                          </a:solidFill>
                        </a:rPr>
                        <a:t> deficiency, early onset muscle weakness, HH6, HH7, </a:t>
                      </a:r>
                      <a:r>
                        <a:rPr lang="en-US" sz="2400" b="1" kern="1200" dirty="0">
                          <a:solidFill>
                            <a:schemeClr val="tx1"/>
                          </a:solidFill>
                          <a:effectLst/>
                          <a:latin typeface="+mn-lt"/>
                          <a:ea typeface="+mn-ea"/>
                          <a:cs typeface="+mn-cs"/>
                        </a:rPr>
                        <a:t>spinal dysmyelination, spinal muscular atrophy, weaver syndrome</a:t>
                      </a:r>
                      <a:endParaRPr lang="en-US" sz="2400" b="1" dirty="0">
                        <a:solidFill>
                          <a:schemeClr val="tx1"/>
                        </a:solidFill>
                      </a:endParaRPr>
                    </a:p>
                  </a:txBody>
                  <a:tcPr marL="91345" marR="91345" marT="45673" marB="45673">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42751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many defects do individuals carry?</a:t>
            </a:r>
          </a:p>
        </p:txBody>
      </p:sp>
      <p:pic>
        <p:nvPicPr>
          <p:cNvPr id="2050" name="Picture 2">
            <a:extLst>
              <a:ext uri="{FF2B5EF4-FFF2-40B4-BE49-F238E27FC236}">
                <a16:creationId xmlns:a16="http://schemas.microsoft.com/office/drawing/2014/main" id="{46F6A349-5C3F-C2EB-1F47-68B82349DA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760" y="1854809"/>
            <a:ext cx="3077240" cy="41461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7ABEA0FD-D2B9-54C2-13DC-504C02207F3F}"/>
              </a:ext>
            </a:extLst>
          </p:cNvPr>
          <p:cNvGraphicFramePr>
            <a:graphicFrameLocks noGrp="1"/>
          </p:cNvGraphicFramePr>
          <p:nvPr>
            <p:extLst>
              <p:ext uri="{D42A27DB-BD31-4B8C-83A1-F6EECF244321}">
                <p14:modId xmlns:p14="http://schemas.microsoft.com/office/powerpoint/2010/main" val="3606554109"/>
              </p:ext>
            </p:extLst>
          </p:nvPr>
        </p:nvGraphicFramePr>
        <p:xfrm>
          <a:off x="161365" y="1854809"/>
          <a:ext cx="8953398" cy="3595733"/>
        </p:xfrm>
        <a:graphic>
          <a:graphicData uri="http://schemas.openxmlformats.org/drawingml/2006/table">
            <a:tbl>
              <a:tblPr firstRow="1" bandRow="1">
                <a:tableStyleId>{5C22544A-7EE6-4342-B048-85BDC9FD1C3A}</a:tableStyleId>
              </a:tblPr>
              <a:tblGrid>
                <a:gridCol w="994822">
                  <a:extLst>
                    <a:ext uri="{9D8B030D-6E8A-4147-A177-3AD203B41FA5}">
                      <a16:colId xmlns:a16="http://schemas.microsoft.com/office/drawing/2014/main" val="3312044810"/>
                    </a:ext>
                  </a:extLst>
                </a:gridCol>
                <a:gridCol w="842942">
                  <a:extLst>
                    <a:ext uri="{9D8B030D-6E8A-4147-A177-3AD203B41FA5}">
                      <a16:colId xmlns:a16="http://schemas.microsoft.com/office/drawing/2014/main" val="2668840682"/>
                    </a:ext>
                  </a:extLst>
                </a:gridCol>
                <a:gridCol w="887506">
                  <a:extLst>
                    <a:ext uri="{9D8B030D-6E8A-4147-A177-3AD203B41FA5}">
                      <a16:colId xmlns:a16="http://schemas.microsoft.com/office/drawing/2014/main" val="1407686609"/>
                    </a:ext>
                  </a:extLst>
                </a:gridCol>
                <a:gridCol w="914400">
                  <a:extLst>
                    <a:ext uri="{9D8B030D-6E8A-4147-A177-3AD203B41FA5}">
                      <a16:colId xmlns:a16="http://schemas.microsoft.com/office/drawing/2014/main" val="404773367"/>
                    </a:ext>
                  </a:extLst>
                </a:gridCol>
                <a:gridCol w="1111624">
                  <a:extLst>
                    <a:ext uri="{9D8B030D-6E8A-4147-A177-3AD203B41FA5}">
                      <a16:colId xmlns:a16="http://schemas.microsoft.com/office/drawing/2014/main" val="165114184"/>
                    </a:ext>
                  </a:extLst>
                </a:gridCol>
                <a:gridCol w="1084729">
                  <a:extLst>
                    <a:ext uri="{9D8B030D-6E8A-4147-A177-3AD203B41FA5}">
                      <a16:colId xmlns:a16="http://schemas.microsoft.com/office/drawing/2014/main" val="4086151234"/>
                    </a:ext>
                  </a:extLst>
                </a:gridCol>
                <a:gridCol w="1219200">
                  <a:extLst>
                    <a:ext uri="{9D8B030D-6E8A-4147-A177-3AD203B41FA5}">
                      <a16:colId xmlns:a16="http://schemas.microsoft.com/office/drawing/2014/main" val="355785101"/>
                    </a:ext>
                  </a:extLst>
                </a:gridCol>
                <a:gridCol w="903353">
                  <a:extLst>
                    <a:ext uri="{9D8B030D-6E8A-4147-A177-3AD203B41FA5}">
                      <a16:colId xmlns:a16="http://schemas.microsoft.com/office/drawing/2014/main" val="353377670"/>
                    </a:ext>
                  </a:extLst>
                </a:gridCol>
                <a:gridCol w="994822">
                  <a:extLst>
                    <a:ext uri="{9D8B030D-6E8A-4147-A177-3AD203B41FA5}">
                      <a16:colId xmlns:a16="http://schemas.microsoft.com/office/drawing/2014/main" val="3239139630"/>
                    </a:ext>
                  </a:extLst>
                </a:gridCol>
              </a:tblGrid>
              <a:tr h="711243">
                <a:tc rowSpan="2">
                  <a:txBody>
                    <a:bodyPr/>
                    <a:lstStyle/>
                    <a:p>
                      <a:r>
                        <a:rPr lang="en-US" dirty="0"/>
                        <a:t>Haplo-types</a:t>
                      </a:r>
                    </a:p>
                  </a:txBody>
                  <a:tcPr/>
                </a:tc>
                <a:tc gridSpan="2">
                  <a:txBody>
                    <a:bodyPr/>
                    <a:lstStyle/>
                    <a:p>
                      <a:pPr algn="ctr"/>
                      <a:r>
                        <a:rPr lang="en-US" dirty="0"/>
                        <a:t>AY</a:t>
                      </a:r>
                    </a:p>
                  </a:txBody>
                  <a:tcPr/>
                </a:tc>
                <a:tc hMerge="1">
                  <a:txBody>
                    <a:bodyPr/>
                    <a:lstStyle/>
                    <a:p>
                      <a:endParaRPr lang="en-US" dirty="0"/>
                    </a:p>
                  </a:txBody>
                  <a:tcPr/>
                </a:tc>
                <a:tc gridSpan="2">
                  <a:txBody>
                    <a:bodyPr/>
                    <a:lstStyle/>
                    <a:p>
                      <a:pPr algn="ctr"/>
                      <a:r>
                        <a:rPr lang="en-US" dirty="0"/>
                        <a:t>BS</a:t>
                      </a:r>
                    </a:p>
                  </a:txBody>
                  <a:tcPr/>
                </a:tc>
                <a:tc hMerge="1">
                  <a:txBody>
                    <a:bodyPr/>
                    <a:lstStyle/>
                    <a:p>
                      <a:endParaRPr lang="en-US" dirty="0"/>
                    </a:p>
                  </a:txBody>
                  <a:tcPr/>
                </a:tc>
                <a:tc gridSpan="2">
                  <a:txBody>
                    <a:bodyPr/>
                    <a:lstStyle/>
                    <a:p>
                      <a:pPr algn="ctr"/>
                      <a:r>
                        <a:rPr lang="en-US" dirty="0"/>
                        <a:t>HO</a:t>
                      </a:r>
                    </a:p>
                  </a:txBody>
                  <a:tcPr/>
                </a:tc>
                <a:tc hMerge="1">
                  <a:txBody>
                    <a:bodyPr/>
                    <a:lstStyle/>
                    <a:p>
                      <a:endParaRPr lang="en-US" dirty="0"/>
                    </a:p>
                  </a:txBody>
                  <a:tcPr/>
                </a:tc>
                <a:tc gridSpan="2">
                  <a:txBody>
                    <a:bodyPr/>
                    <a:lstStyle/>
                    <a:p>
                      <a:pPr algn="ctr"/>
                      <a:r>
                        <a:rPr lang="en-US" dirty="0"/>
                        <a:t>JE</a:t>
                      </a:r>
                    </a:p>
                  </a:txBody>
                  <a:tcPr/>
                </a:tc>
                <a:tc hMerge="1">
                  <a:txBody>
                    <a:bodyPr/>
                    <a:lstStyle/>
                    <a:p>
                      <a:endParaRPr lang="en-US" dirty="0"/>
                    </a:p>
                  </a:txBody>
                  <a:tcPr/>
                </a:tc>
                <a:extLst>
                  <a:ext uri="{0D108BD9-81ED-4DB2-BD59-A6C34878D82A}">
                    <a16:rowId xmlns:a16="http://schemas.microsoft.com/office/drawing/2014/main" val="2995093598"/>
                  </a:ext>
                </a:extLst>
              </a:tr>
              <a:tr h="412070">
                <a:tc vMerge="1">
                  <a:txBody>
                    <a:bodyPr/>
                    <a:lstStyle/>
                    <a:p>
                      <a:endParaRPr lang="en-US" dirty="0"/>
                    </a:p>
                  </a:txBody>
                  <a:tcPr/>
                </a:tc>
                <a:tc>
                  <a:txBody>
                    <a:bodyPr/>
                    <a:lstStyle/>
                    <a:p>
                      <a:pPr algn="r"/>
                      <a:r>
                        <a:rPr lang="en-US" b="1" dirty="0">
                          <a:solidFill>
                            <a:schemeClr val="tx2"/>
                          </a:solidFill>
                        </a:rPr>
                        <a:t>Bulls</a:t>
                      </a:r>
                    </a:p>
                  </a:txBody>
                  <a:tcPr/>
                </a:tc>
                <a:tc>
                  <a:txBody>
                    <a:bodyPr/>
                    <a:lstStyle/>
                    <a:p>
                      <a:pPr algn="r"/>
                      <a:r>
                        <a:rPr lang="en-US" b="1" dirty="0">
                          <a:solidFill>
                            <a:schemeClr val="tx2"/>
                          </a:solidFill>
                        </a:rPr>
                        <a:t>Cows</a:t>
                      </a:r>
                    </a:p>
                  </a:txBody>
                  <a:tcPr/>
                </a:tc>
                <a:tc>
                  <a:txBody>
                    <a:bodyPr/>
                    <a:lstStyle/>
                    <a:p>
                      <a:pPr algn="r"/>
                      <a:r>
                        <a:rPr lang="en-US" b="1" dirty="0">
                          <a:solidFill>
                            <a:schemeClr val="tx2"/>
                          </a:solidFill>
                        </a:rPr>
                        <a:t>Bulls</a:t>
                      </a:r>
                    </a:p>
                  </a:txBody>
                  <a:tcPr/>
                </a:tc>
                <a:tc>
                  <a:txBody>
                    <a:bodyPr/>
                    <a:lstStyle/>
                    <a:p>
                      <a:pPr algn="r"/>
                      <a:r>
                        <a:rPr lang="en-US" b="1" dirty="0">
                          <a:solidFill>
                            <a:schemeClr val="tx2"/>
                          </a:solidFill>
                        </a:rPr>
                        <a:t>Cows</a:t>
                      </a:r>
                    </a:p>
                  </a:txBody>
                  <a:tcPr/>
                </a:tc>
                <a:tc>
                  <a:txBody>
                    <a:bodyPr/>
                    <a:lstStyle/>
                    <a:p>
                      <a:pPr algn="r"/>
                      <a:r>
                        <a:rPr lang="en-US" b="1" dirty="0">
                          <a:solidFill>
                            <a:schemeClr val="tx2"/>
                          </a:solidFill>
                        </a:rPr>
                        <a:t>Bulls</a:t>
                      </a:r>
                    </a:p>
                  </a:txBody>
                  <a:tcPr/>
                </a:tc>
                <a:tc>
                  <a:txBody>
                    <a:bodyPr/>
                    <a:lstStyle/>
                    <a:p>
                      <a:pPr algn="r"/>
                      <a:r>
                        <a:rPr lang="en-US" b="1" dirty="0">
                          <a:solidFill>
                            <a:schemeClr val="tx2"/>
                          </a:solidFill>
                        </a:rPr>
                        <a:t>Cows</a:t>
                      </a:r>
                    </a:p>
                  </a:txBody>
                  <a:tcPr/>
                </a:tc>
                <a:tc>
                  <a:txBody>
                    <a:bodyPr/>
                    <a:lstStyle/>
                    <a:p>
                      <a:pPr algn="r"/>
                      <a:r>
                        <a:rPr lang="en-US" b="1" dirty="0">
                          <a:solidFill>
                            <a:schemeClr val="tx2"/>
                          </a:solidFill>
                        </a:rPr>
                        <a:t>Bulls</a:t>
                      </a:r>
                    </a:p>
                  </a:txBody>
                  <a:tcPr/>
                </a:tc>
                <a:tc>
                  <a:txBody>
                    <a:bodyPr/>
                    <a:lstStyle/>
                    <a:p>
                      <a:pPr algn="r"/>
                      <a:r>
                        <a:rPr lang="en-US" b="1" dirty="0">
                          <a:solidFill>
                            <a:schemeClr val="tx2"/>
                          </a:solidFill>
                        </a:rPr>
                        <a:t>Cows</a:t>
                      </a:r>
                    </a:p>
                  </a:txBody>
                  <a:tcPr/>
                </a:tc>
                <a:extLst>
                  <a:ext uri="{0D108BD9-81ED-4DB2-BD59-A6C34878D82A}">
                    <a16:rowId xmlns:a16="http://schemas.microsoft.com/office/drawing/2014/main" val="2640360616"/>
                  </a:ext>
                </a:extLst>
              </a:tr>
              <a:tr h="412070">
                <a:tc>
                  <a:txBody>
                    <a:bodyPr/>
                    <a:lstStyle/>
                    <a:p>
                      <a:r>
                        <a:rPr lang="en-US" dirty="0">
                          <a:solidFill>
                            <a:schemeClr val="tx2"/>
                          </a:solidFill>
                        </a:rPr>
                        <a:t>0</a:t>
                      </a:r>
                    </a:p>
                  </a:txBody>
                  <a:tcPr/>
                </a:tc>
                <a:tc>
                  <a:txBody>
                    <a:bodyPr/>
                    <a:lstStyle/>
                    <a:p>
                      <a:pPr algn="r"/>
                      <a:r>
                        <a:rPr lang="en-US" dirty="0"/>
                        <a:t>1,626</a:t>
                      </a:r>
                    </a:p>
                  </a:txBody>
                  <a:tcPr/>
                </a:tc>
                <a:tc>
                  <a:txBody>
                    <a:bodyPr/>
                    <a:lstStyle/>
                    <a:p>
                      <a:pPr algn="r"/>
                      <a:r>
                        <a:rPr lang="en-US" dirty="0"/>
                        <a:t>12,031</a:t>
                      </a:r>
                    </a:p>
                  </a:txBody>
                  <a:tcPr/>
                </a:tc>
                <a:tc>
                  <a:txBody>
                    <a:bodyPr/>
                    <a:lstStyle/>
                    <a:p>
                      <a:pPr algn="r"/>
                      <a:r>
                        <a:rPr lang="en-US" dirty="0"/>
                        <a:t>47,531</a:t>
                      </a:r>
                    </a:p>
                  </a:txBody>
                  <a:tcPr/>
                </a:tc>
                <a:tc>
                  <a:txBody>
                    <a:bodyPr/>
                    <a:lstStyle/>
                    <a:p>
                      <a:pPr algn="r"/>
                      <a:r>
                        <a:rPr lang="en-US" dirty="0"/>
                        <a:t>27,476</a:t>
                      </a:r>
                    </a:p>
                  </a:txBody>
                  <a:tcPr/>
                </a:tc>
                <a:tc>
                  <a:txBody>
                    <a:bodyPr/>
                    <a:lstStyle/>
                    <a:p>
                      <a:pPr algn="r"/>
                      <a:r>
                        <a:rPr lang="en-US" dirty="0"/>
                        <a:t>200,422</a:t>
                      </a:r>
                    </a:p>
                  </a:txBody>
                  <a:tcPr/>
                </a:tc>
                <a:tc>
                  <a:txBody>
                    <a:bodyPr/>
                    <a:lstStyle/>
                    <a:p>
                      <a:pPr algn="r"/>
                      <a:r>
                        <a:rPr lang="en-US" dirty="0"/>
                        <a:t>5,459,679</a:t>
                      </a:r>
                    </a:p>
                  </a:txBody>
                  <a:tcPr/>
                </a:tc>
                <a:tc>
                  <a:txBody>
                    <a:bodyPr/>
                    <a:lstStyle/>
                    <a:p>
                      <a:pPr algn="r"/>
                      <a:r>
                        <a:rPr lang="en-US" dirty="0"/>
                        <a:t>38,649</a:t>
                      </a:r>
                    </a:p>
                  </a:txBody>
                  <a:tcPr/>
                </a:tc>
                <a:tc>
                  <a:txBody>
                    <a:bodyPr/>
                    <a:lstStyle/>
                    <a:p>
                      <a:pPr algn="r"/>
                      <a:r>
                        <a:rPr lang="en-US" dirty="0"/>
                        <a:t>708,497</a:t>
                      </a:r>
                    </a:p>
                  </a:txBody>
                  <a:tcPr/>
                </a:tc>
                <a:extLst>
                  <a:ext uri="{0D108BD9-81ED-4DB2-BD59-A6C34878D82A}">
                    <a16:rowId xmlns:a16="http://schemas.microsoft.com/office/drawing/2014/main" val="2371079628"/>
                  </a:ext>
                </a:extLst>
              </a:tr>
              <a:tr h="412070">
                <a:tc>
                  <a:txBody>
                    <a:bodyPr/>
                    <a:lstStyle/>
                    <a:p>
                      <a:r>
                        <a:rPr lang="en-US" dirty="0">
                          <a:solidFill>
                            <a:schemeClr val="tx2"/>
                          </a:solidFill>
                        </a:rPr>
                        <a:t>1</a:t>
                      </a:r>
                    </a:p>
                  </a:txBody>
                  <a:tcPr/>
                </a:tc>
                <a:tc>
                  <a:txBody>
                    <a:bodyPr/>
                    <a:lstStyle/>
                    <a:p>
                      <a:pPr algn="r"/>
                      <a:r>
                        <a:rPr lang="en-US" dirty="0"/>
                        <a:t>1,025</a:t>
                      </a:r>
                    </a:p>
                  </a:txBody>
                  <a:tcPr/>
                </a:tc>
                <a:tc>
                  <a:txBody>
                    <a:bodyPr/>
                    <a:lstStyle/>
                    <a:p>
                      <a:pPr algn="r"/>
                      <a:r>
                        <a:rPr lang="en-US" dirty="0"/>
                        <a:t>5,572</a:t>
                      </a:r>
                    </a:p>
                  </a:txBody>
                  <a:tcPr/>
                </a:tc>
                <a:tc>
                  <a:txBody>
                    <a:bodyPr/>
                    <a:lstStyle/>
                    <a:p>
                      <a:pPr algn="r"/>
                      <a:r>
                        <a:rPr lang="en-US" dirty="0"/>
                        <a:t>6,588</a:t>
                      </a:r>
                    </a:p>
                  </a:txBody>
                  <a:tcPr/>
                </a:tc>
                <a:tc>
                  <a:txBody>
                    <a:bodyPr/>
                    <a:lstStyle/>
                    <a:p>
                      <a:pPr algn="r"/>
                      <a:r>
                        <a:rPr lang="en-US" dirty="0"/>
                        <a:t>4,153</a:t>
                      </a:r>
                    </a:p>
                  </a:txBody>
                  <a:tcPr/>
                </a:tc>
                <a:tc>
                  <a:txBody>
                    <a:bodyPr/>
                    <a:lstStyle/>
                    <a:p>
                      <a:pPr algn="r"/>
                      <a:r>
                        <a:rPr lang="en-US" dirty="0"/>
                        <a:t>33,327</a:t>
                      </a:r>
                    </a:p>
                  </a:txBody>
                  <a:tcPr/>
                </a:tc>
                <a:tc>
                  <a:txBody>
                    <a:bodyPr/>
                    <a:lstStyle/>
                    <a:p>
                      <a:pPr algn="r"/>
                      <a:r>
                        <a:rPr lang="en-US" dirty="0"/>
                        <a:t>877,371</a:t>
                      </a:r>
                    </a:p>
                  </a:txBody>
                  <a:tcPr/>
                </a:tc>
                <a:tc>
                  <a:txBody>
                    <a:bodyPr/>
                    <a:lstStyle/>
                    <a:p>
                      <a:pPr algn="r"/>
                      <a:r>
                        <a:rPr lang="en-US" dirty="0"/>
                        <a:t>9,410</a:t>
                      </a:r>
                    </a:p>
                  </a:txBody>
                  <a:tcPr/>
                </a:tc>
                <a:tc>
                  <a:txBody>
                    <a:bodyPr/>
                    <a:lstStyle/>
                    <a:p>
                      <a:pPr algn="r"/>
                      <a:r>
                        <a:rPr lang="en-US" dirty="0"/>
                        <a:t>141,941</a:t>
                      </a:r>
                    </a:p>
                  </a:txBody>
                  <a:tcPr/>
                </a:tc>
                <a:extLst>
                  <a:ext uri="{0D108BD9-81ED-4DB2-BD59-A6C34878D82A}">
                    <a16:rowId xmlns:a16="http://schemas.microsoft.com/office/drawing/2014/main" val="1901213950"/>
                  </a:ext>
                </a:extLst>
              </a:tr>
              <a:tr h="412070">
                <a:tc>
                  <a:txBody>
                    <a:bodyPr/>
                    <a:lstStyle/>
                    <a:p>
                      <a:r>
                        <a:rPr lang="en-US" dirty="0">
                          <a:solidFill>
                            <a:schemeClr val="tx2"/>
                          </a:solidFill>
                        </a:rPr>
                        <a:t>2</a:t>
                      </a:r>
                    </a:p>
                  </a:txBody>
                  <a:tcPr/>
                </a:tc>
                <a:tc>
                  <a:txBody>
                    <a:bodyPr/>
                    <a:lstStyle/>
                    <a:p>
                      <a:pPr algn="r"/>
                      <a:r>
                        <a:rPr lang="en-US" dirty="0"/>
                        <a:t>126</a:t>
                      </a:r>
                    </a:p>
                  </a:txBody>
                  <a:tcPr/>
                </a:tc>
                <a:tc>
                  <a:txBody>
                    <a:bodyPr/>
                    <a:lstStyle/>
                    <a:p>
                      <a:pPr algn="r"/>
                      <a:r>
                        <a:rPr lang="en-US" dirty="0"/>
                        <a:t>657</a:t>
                      </a:r>
                    </a:p>
                  </a:txBody>
                  <a:tcPr/>
                </a:tc>
                <a:tc>
                  <a:txBody>
                    <a:bodyPr/>
                    <a:lstStyle/>
                    <a:p>
                      <a:pPr algn="r"/>
                      <a:r>
                        <a:rPr lang="en-US" dirty="0"/>
                        <a:t>326</a:t>
                      </a:r>
                    </a:p>
                  </a:txBody>
                  <a:tcPr/>
                </a:tc>
                <a:tc>
                  <a:txBody>
                    <a:bodyPr/>
                    <a:lstStyle/>
                    <a:p>
                      <a:pPr algn="r"/>
                      <a:r>
                        <a:rPr lang="en-US" dirty="0"/>
                        <a:t>224</a:t>
                      </a:r>
                    </a:p>
                  </a:txBody>
                  <a:tcPr/>
                </a:tc>
                <a:tc>
                  <a:txBody>
                    <a:bodyPr/>
                    <a:lstStyle/>
                    <a:p>
                      <a:pPr algn="r"/>
                      <a:r>
                        <a:rPr lang="en-US" dirty="0"/>
                        <a:t>4,293</a:t>
                      </a:r>
                    </a:p>
                  </a:txBody>
                  <a:tcPr/>
                </a:tc>
                <a:tc>
                  <a:txBody>
                    <a:bodyPr/>
                    <a:lstStyle/>
                    <a:p>
                      <a:pPr algn="r"/>
                      <a:r>
                        <a:rPr lang="en-US" dirty="0"/>
                        <a:t>120,487</a:t>
                      </a:r>
                    </a:p>
                  </a:txBody>
                  <a:tcPr/>
                </a:tc>
                <a:tc>
                  <a:txBody>
                    <a:bodyPr/>
                    <a:lstStyle/>
                    <a:p>
                      <a:pPr algn="r"/>
                      <a:r>
                        <a:rPr lang="en-US" dirty="0"/>
                        <a:t>542</a:t>
                      </a:r>
                    </a:p>
                  </a:txBody>
                  <a:tcPr/>
                </a:tc>
                <a:tc>
                  <a:txBody>
                    <a:bodyPr/>
                    <a:lstStyle/>
                    <a:p>
                      <a:pPr algn="r"/>
                      <a:r>
                        <a:rPr lang="en-US" dirty="0"/>
                        <a:t>7,881</a:t>
                      </a:r>
                    </a:p>
                  </a:txBody>
                  <a:tcPr/>
                </a:tc>
                <a:extLst>
                  <a:ext uri="{0D108BD9-81ED-4DB2-BD59-A6C34878D82A}">
                    <a16:rowId xmlns:a16="http://schemas.microsoft.com/office/drawing/2014/main" val="2898217877"/>
                  </a:ext>
                </a:extLst>
              </a:tr>
              <a:tr h="412070">
                <a:tc>
                  <a:txBody>
                    <a:bodyPr/>
                    <a:lstStyle/>
                    <a:p>
                      <a:r>
                        <a:rPr lang="en-US" dirty="0">
                          <a:solidFill>
                            <a:schemeClr val="tx2"/>
                          </a:solidFill>
                        </a:rPr>
                        <a:t>3</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algn="r"/>
                      <a:r>
                        <a:rPr lang="en-US" dirty="0"/>
                        <a:t>10</a:t>
                      </a:r>
                    </a:p>
                  </a:txBody>
                  <a:tcPr/>
                </a:tc>
                <a:tc>
                  <a:txBody>
                    <a:bodyPr/>
                    <a:lstStyle/>
                    <a:p>
                      <a:pPr algn="r"/>
                      <a:r>
                        <a:rPr lang="en-US" dirty="0"/>
                        <a:t>99</a:t>
                      </a:r>
                    </a:p>
                  </a:txBody>
                  <a:tcPr/>
                </a:tc>
                <a:tc>
                  <a:txBody>
                    <a:bodyPr/>
                    <a:lstStyle/>
                    <a:p>
                      <a:pPr algn="r"/>
                      <a:r>
                        <a:rPr lang="en-US" dirty="0"/>
                        <a:t>187</a:t>
                      </a:r>
                    </a:p>
                  </a:txBody>
                  <a:tcPr/>
                </a:tc>
                <a:tc>
                  <a:txBody>
                    <a:bodyPr/>
                    <a:lstStyle/>
                    <a:p>
                      <a:pPr algn="r"/>
                      <a:r>
                        <a:rPr lang="en-US" dirty="0"/>
                        <a:t>6,427</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extLst>
                  <a:ext uri="{0D108BD9-81ED-4DB2-BD59-A6C34878D82A}">
                    <a16:rowId xmlns:a16="http://schemas.microsoft.com/office/drawing/2014/main" val="4222720364"/>
                  </a:ext>
                </a:extLst>
              </a:tr>
              <a:tr h="412070">
                <a:tc>
                  <a:txBody>
                    <a:bodyPr/>
                    <a:lstStyle/>
                    <a:p>
                      <a:r>
                        <a:rPr lang="en-US" dirty="0">
                          <a:solidFill>
                            <a:schemeClr val="tx2"/>
                          </a:solidFill>
                        </a:rPr>
                        <a:t>4</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1E2C"/>
                          </a:solidFill>
                          <a:effectLst/>
                          <a:uLnTx/>
                          <a:uFillTx/>
                          <a:latin typeface="Aptos"/>
                          <a:ea typeface="+mn-ea"/>
                          <a:cs typeface="+mn-cs"/>
                        </a:rPr>
                        <a: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1E2C"/>
                          </a:solidFill>
                          <a:effectLst/>
                          <a:uLnTx/>
                          <a:uFillTx/>
                          <a:latin typeface="Aptos"/>
                          <a:ea typeface="+mn-ea"/>
                          <a:cs typeface="+mn-cs"/>
                        </a:rPr>
                        <a:t>−</a:t>
                      </a:r>
                    </a:p>
                  </a:txBody>
                  <a:tcPr/>
                </a:tc>
                <a:tc>
                  <a:txBody>
                    <a:bodyPr/>
                    <a:lstStyle/>
                    <a:p>
                      <a:pPr algn="r"/>
                      <a:r>
                        <a:rPr lang="en-US" dirty="0"/>
                        <a:t>2</a:t>
                      </a:r>
                    </a:p>
                  </a:txBody>
                  <a:tcPr/>
                </a:tc>
                <a:tc>
                  <a:txBody>
                    <a:bodyPr/>
                    <a:lstStyle/>
                    <a:p>
                      <a:pPr algn="r"/>
                      <a:r>
                        <a:rPr lang="en-US" dirty="0"/>
                        <a:t>164</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extLst>
                  <a:ext uri="{0D108BD9-81ED-4DB2-BD59-A6C34878D82A}">
                    <a16:rowId xmlns:a16="http://schemas.microsoft.com/office/drawing/2014/main" val="2997842398"/>
                  </a:ext>
                </a:extLst>
              </a:tr>
              <a:tr h="412070">
                <a:tc>
                  <a:txBody>
                    <a:bodyPr/>
                    <a:lstStyle/>
                    <a:p>
                      <a:r>
                        <a:rPr lang="en-US" dirty="0">
                          <a:solidFill>
                            <a:schemeClr val="tx2"/>
                          </a:solidFill>
                        </a:rPr>
                        <a:t>5</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1E2C"/>
                          </a:solidFill>
                          <a:effectLst/>
                          <a:uLnTx/>
                          <a:uFillTx/>
                          <a:latin typeface="Aptos"/>
                          <a:ea typeface="+mn-ea"/>
                          <a:cs typeface="+mn-cs"/>
                        </a:rPr>
                        <a: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1E2C"/>
                          </a:solidFill>
                          <a:effectLst/>
                          <a:uLnTx/>
                          <a:uFillTx/>
                          <a:latin typeface="Aptos"/>
                          <a:ea typeface="+mn-ea"/>
                          <a:cs typeface="+mn-cs"/>
                        </a:rPr>
                        <a:t>−</a:t>
                      </a:r>
                    </a:p>
                  </a:txBody>
                  <a:tcPr/>
                </a:tc>
                <a:tc>
                  <a:txBody>
                    <a:bodyPr/>
                    <a:lstStyle/>
                    <a:p>
                      <a:pPr algn="r"/>
                      <a:r>
                        <a:rPr lang="en-US" dirty="0"/>
                        <a:t>0</a:t>
                      </a:r>
                    </a:p>
                  </a:txBody>
                  <a:tcPr/>
                </a:tc>
                <a:tc>
                  <a:txBody>
                    <a:bodyPr/>
                    <a:lstStyle/>
                    <a:p>
                      <a:pPr algn="r"/>
                      <a:r>
                        <a:rPr lang="en-US" dirty="0"/>
                        <a:t>5</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AB1E2C"/>
                          </a:solidFill>
                          <a:effectLst/>
                          <a:uLnTx/>
                          <a:uFillTx/>
                          <a:latin typeface="Aptos"/>
                          <a:ea typeface="+mn-ea"/>
                          <a:cs typeface="+mn-cs"/>
                        </a:rPr>
                        <a:t>−</a:t>
                      </a:r>
                      <a:endParaRPr kumimoji="0" lang="en-US" sz="1800" b="0" i="0" u="none" strike="noStrike" kern="1200" cap="none" spc="0" normalizeH="0" baseline="0" noProof="0" dirty="0">
                        <a:ln>
                          <a:noFill/>
                        </a:ln>
                        <a:solidFill>
                          <a:srgbClr val="AB1E2C"/>
                        </a:solidFill>
                        <a:effectLst/>
                        <a:uLnTx/>
                        <a:uFillTx/>
                        <a:latin typeface="Aptos"/>
                        <a:ea typeface="+mn-ea"/>
                        <a:cs typeface="+mn-cs"/>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B1E2C"/>
                          </a:solidFill>
                          <a:effectLst/>
                          <a:uLnTx/>
                          <a:uFillTx/>
                          <a:latin typeface="Aptos"/>
                          <a:ea typeface="+mn-ea"/>
                          <a:cs typeface="+mn-cs"/>
                        </a:rPr>
                        <a:t>−</a:t>
                      </a:r>
                    </a:p>
                  </a:txBody>
                  <a:tcPr/>
                </a:tc>
                <a:extLst>
                  <a:ext uri="{0D108BD9-81ED-4DB2-BD59-A6C34878D82A}">
                    <a16:rowId xmlns:a16="http://schemas.microsoft.com/office/drawing/2014/main" val="885360954"/>
                  </a:ext>
                </a:extLst>
              </a:tr>
            </a:tbl>
          </a:graphicData>
        </a:graphic>
      </p:graphicFrame>
      <p:sp>
        <p:nvSpPr>
          <p:cNvPr id="9" name="TextBox 8">
            <a:extLst>
              <a:ext uri="{FF2B5EF4-FFF2-40B4-BE49-F238E27FC236}">
                <a16:creationId xmlns:a16="http://schemas.microsoft.com/office/drawing/2014/main" id="{41FFEB09-F8EA-D8DF-BA00-470AE4B10202}"/>
              </a:ext>
            </a:extLst>
          </p:cNvPr>
          <p:cNvSpPr txBox="1"/>
          <p:nvPr/>
        </p:nvSpPr>
        <p:spPr>
          <a:xfrm>
            <a:off x="161365" y="5450542"/>
            <a:ext cx="6838410" cy="369332"/>
          </a:xfrm>
          <a:prstGeom prst="rect">
            <a:avLst/>
          </a:prstGeom>
          <a:noFill/>
        </p:spPr>
        <p:txBody>
          <a:bodyPr wrap="none" rtlCol="0">
            <a:spAutoFit/>
          </a:bodyPr>
          <a:lstStyle/>
          <a:p>
            <a:r>
              <a:rPr lang="en-US" dirty="0"/>
              <a:t>Council on Dairy Cattle Breeding (April 2025 genetic evaluation run)</a:t>
            </a:r>
          </a:p>
        </p:txBody>
      </p:sp>
    </p:spTree>
    <p:extLst>
      <p:ext uri="{BB962C8B-B14F-4D97-AF65-F5344CB8AC3E}">
        <p14:creationId xmlns:p14="http://schemas.microsoft.com/office/powerpoint/2010/main" val="3849026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DE3219-20A3-9E97-697C-1D0F11307569}"/>
              </a:ext>
            </a:extLst>
          </p:cNvPr>
          <p:cNvSpPr>
            <a:spLocks noGrp="1"/>
          </p:cNvSpPr>
          <p:nvPr>
            <p:ph type="title"/>
          </p:nvPr>
        </p:nvSpPr>
        <p:spPr/>
        <p:txBody>
          <a:bodyPr/>
          <a:lstStyle/>
          <a:p>
            <a:r>
              <a:rPr lang="en-US" dirty="0"/>
              <a:t>Inbreeding doesn’t predict defects</a:t>
            </a:r>
          </a:p>
        </p:txBody>
      </p:sp>
      <p:sp>
        <p:nvSpPr>
          <p:cNvPr id="2" name="Content Placeholder 1">
            <a:extLst>
              <a:ext uri="{FF2B5EF4-FFF2-40B4-BE49-F238E27FC236}">
                <a16:creationId xmlns:a16="http://schemas.microsoft.com/office/drawing/2014/main" id="{6E3735B9-9E0B-FC89-0E8B-0B759A8FF618}"/>
              </a:ext>
            </a:extLst>
          </p:cNvPr>
          <p:cNvSpPr>
            <a:spLocks noGrp="1"/>
          </p:cNvSpPr>
          <p:nvPr>
            <p:ph idx="1"/>
          </p:nvPr>
        </p:nvSpPr>
        <p:spPr/>
        <p:txBody>
          <a:bodyPr/>
          <a:lstStyle/>
          <a:p>
            <a:endParaRPr lang="en-US"/>
          </a:p>
        </p:txBody>
      </p:sp>
      <p:pic>
        <p:nvPicPr>
          <p:cNvPr id="1030" name="Picture 6">
            <a:extLst>
              <a:ext uri="{FF2B5EF4-FFF2-40B4-BE49-F238E27FC236}">
                <a16:creationId xmlns:a16="http://schemas.microsoft.com/office/drawing/2014/main" id="{3965DDAC-B6C6-4447-BE3B-560119D04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351" y="1370222"/>
            <a:ext cx="10908919" cy="472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061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Estimated economic impact of genetic load</a:t>
            </a:r>
          </a:p>
        </p:txBody>
      </p:sp>
      <p:sp>
        <p:nvSpPr>
          <p:cNvPr id="3" name="Content Placeholder 2"/>
          <p:cNvSpPr>
            <a:spLocks noGrp="1"/>
          </p:cNvSpPr>
          <p:nvPr>
            <p:ph idx="1"/>
          </p:nvPr>
        </p:nvSpPr>
        <p:spPr/>
        <p:txBody>
          <a:bodyPr>
            <a:normAutofit fontScale="92500" lnSpcReduction="10000"/>
          </a:bodyPr>
          <a:lstStyle/>
          <a:p>
            <a:pPr>
              <a:lnSpc>
                <a:spcPct val="100000"/>
              </a:lnSpc>
              <a:spcAft>
                <a:spcPts val="600"/>
              </a:spcAft>
              <a:buClr>
                <a:schemeClr val="tx1"/>
              </a:buClr>
            </a:pPr>
            <a:r>
              <a:rPr lang="en-US" sz="3200" dirty="0">
                <a:solidFill>
                  <a:srgbClr val="00523C"/>
                </a:solidFill>
              </a:rPr>
              <a:t>Cole et al. (2016; 2025)</a:t>
            </a:r>
            <a:r>
              <a:rPr lang="en-US" sz="3200" dirty="0">
                <a:solidFill>
                  <a:srgbClr val="00337F"/>
                </a:solidFill>
              </a:rPr>
              <a:t> </a:t>
            </a:r>
            <a:r>
              <a:rPr lang="en-US" sz="3200" dirty="0"/>
              <a:t>estimated annual losses of at least </a:t>
            </a:r>
            <a:r>
              <a:rPr lang="en-US" sz="3200" dirty="0">
                <a:solidFill>
                  <a:srgbClr val="FF0000"/>
                </a:solidFill>
              </a:rPr>
              <a:t>~$4.1 </a:t>
            </a:r>
            <a:r>
              <a:rPr lang="en-US" sz="3200" dirty="0"/>
              <a:t>million due to known recessives, a substantial reduction over the last decade from an earlier estimate of </a:t>
            </a:r>
            <a:r>
              <a:rPr lang="en-US" sz="3200" dirty="0">
                <a:solidFill>
                  <a:srgbClr val="FF0000"/>
                </a:solidFill>
              </a:rPr>
              <a:t>$10.7 million</a:t>
            </a:r>
            <a:r>
              <a:rPr lang="en-US" sz="3200" dirty="0"/>
              <a:t>.</a:t>
            </a:r>
          </a:p>
          <a:p>
            <a:pPr>
              <a:lnSpc>
                <a:spcPct val="100000"/>
              </a:lnSpc>
              <a:spcAft>
                <a:spcPts val="600"/>
              </a:spcAft>
            </a:pPr>
            <a:r>
              <a:rPr lang="en-US" sz="3200" dirty="0"/>
              <a:t>Average losses were </a:t>
            </a:r>
            <a:r>
              <a:rPr lang="en-US" sz="3200" dirty="0">
                <a:solidFill>
                  <a:srgbClr val="FF0000"/>
                </a:solidFill>
              </a:rPr>
              <a:t>$4.34</a:t>
            </a:r>
            <a:r>
              <a:rPr lang="en-US" sz="3200" dirty="0"/>
              <a:t>, </a:t>
            </a:r>
            <a:r>
              <a:rPr lang="en-US" sz="3200" dirty="0">
                <a:solidFill>
                  <a:srgbClr val="FF0000"/>
                </a:solidFill>
              </a:rPr>
              <a:t>$0.17</a:t>
            </a:r>
            <a:r>
              <a:rPr lang="en-US" sz="3200" dirty="0"/>
              <a:t>, </a:t>
            </a:r>
            <a:r>
              <a:rPr lang="en-US" sz="3200" dirty="0">
                <a:solidFill>
                  <a:srgbClr val="FF0000"/>
                </a:solidFill>
              </a:rPr>
              <a:t>$0.32</a:t>
            </a:r>
            <a:r>
              <a:rPr lang="en-US" sz="3200" dirty="0"/>
              <a:t>, and </a:t>
            </a:r>
            <a:r>
              <a:rPr lang="en-US" sz="3200" dirty="0">
                <a:solidFill>
                  <a:srgbClr val="FF0000"/>
                </a:solidFill>
              </a:rPr>
              <a:t>$0.81 </a:t>
            </a:r>
            <a:r>
              <a:rPr lang="en-US" sz="3200" dirty="0"/>
              <a:t>in Ayrshire, Brown Swiss, Holstein, and Jersey, respectively.</a:t>
            </a:r>
          </a:p>
          <a:p>
            <a:pPr>
              <a:lnSpc>
                <a:spcPct val="100000"/>
              </a:lnSpc>
              <a:spcAft>
                <a:spcPts val="600"/>
              </a:spcAft>
            </a:pPr>
            <a:r>
              <a:rPr lang="en-US" sz="3200" dirty="0"/>
              <a:t>This is the economic impact of genetic load as it affects fertility and perinatal mortality.</a:t>
            </a:r>
          </a:p>
          <a:p>
            <a:pPr>
              <a:lnSpc>
                <a:spcPct val="100000"/>
              </a:lnSpc>
              <a:spcAft>
                <a:spcPts val="600"/>
              </a:spcAft>
            </a:pPr>
            <a:r>
              <a:rPr lang="en-US" sz="3200" dirty="0"/>
              <a:t>Actual losses are likely to be higher.</a:t>
            </a:r>
          </a:p>
        </p:txBody>
      </p:sp>
    </p:spTree>
    <p:extLst>
      <p:ext uri="{BB962C8B-B14F-4D97-AF65-F5344CB8AC3E}">
        <p14:creationId xmlns:p14="http://schemas.microsoft.com/office/powerpoint/2010/main" val="2946394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Does pleiotropy affect economic traits?</a:t>
            </a:r>
          </a:p>
        </p:txBody>
      </p:sp>
      <p:sp>
        <p:nvSpPr>
          <p:cNvPr id="3" name="Content Placeholder 2"/>
          <p:cNvSpPr>
            <a:spLocks noGrp="1"/>
          </p:cNvSpPr>
          <p:nvPr>
            <p:ph idx="1"/>
          </p:nvPr>
        </p:nvSpPr>
        <p:spPr/>
        <p:txBody>
          <a:bodyPr>
            <a:normAutofit/>
          </a:bodyPr>
          <a:lstStyle/>
          <a:p>
            <a:pPr>
              <a:lnSpc>
                <a:spcPct val="100000"/>
              </a:lnSpc>
            </a:pPr>
            <a:r>
              <a:rPr lang="en-US" dirty="0"/>
              <a:t>Effects of recessive haplotypes </a:t>
            </a:r>
            <a:r>
              <a:rPr lang="en-US" dirty="0">
                <a:solidFill>
                  <a:srgbClr val="00337F"/>
                </a:solidFill>
              </a:rPr>
              <a:t>generally were small</a:t>
            </a:r>
            <a:r>
              <a:rPr lang="en-US" dirty="0">
                <a:solidFill>
                  <a:srgbClr val="FFFF00"/>
                </a:solidFill>
              </a:rPr>
              <a:t> </a:t>
            </a:r>
            <a:r>
              <a:rPr lang="en-US" dirty="0"/>
              <a:t>even when different from 0</a:t>
            </a:r>
          </a:p>
        </p:txBody>
      </p:sp>
      <p:pic>
        <p:nvPicPr>
          <p:cNvPr id="6" name="Picture 5">
            <a:extLst>
              <a:ext uri="{FF2B5EF4-FFF2-40B4-BE49-F238E27FC236}">
                <a16:creationId xmlns:a16="http://schemas.microsoft.com/office/drawing/2014/main" id="{F3C56B45-FBC9-AF45-B523-E9081321F98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15553" y="3124370"/>
            <a:ext cx="6316438" cy="2620095"/>
          </a:xfrm>
          <a:prstGeom prst="rect">
            <a:avLst/>
          </a:prstGeom>
          <a:ln w="12700">
            <a:solidFill>
              <a:schemeClr val="bg1">
                <a:lumMod val="50000"/>
              </a:schemeClr>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81772" y="4206832"/>
            <a:ext cx="7032979" cy="2459730"/>
          </a:xfrm>
          <a:prstGeom prst="rect">
            <a:avLst/>
          </a:prstGeom>
          <a:ln w="12700">
            <a:solidFill>
              <a:schemeClr val="bg1">
                <a:lumMod val="50000"/>
              </a:schemeClr>
            </a:solidFill>
          </a:ln>
        </p:spPr>
      </p:pic>
    </p:spTree>
    <p:extLst>
      <p:ext uri="{BB962C8B-B14F-4D97-AF65-F5344CB8AC3E}">
        <p14:creationId xmlns:p14="http://schemas.microsoft.com/office/powerpoint/2010/main" val="2364749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Is the number of defects increasing?</a:t>
            </a:r>
          </a:p>
        </p:txBody>
      </p:sp>
      <p:sp>
        <p:nvSpPr>
          <p:cNvPr id="5" name="Content Placeholder 4"/>
          <p:cNvSpPr>
            <a:spLocks noGrp="1"/>
          </p:cNvSpPr>
          <p:nvPr>
            <p:ph idx="1"/>
          </p:nvPr>
        </p:nvSpPr>
        <p:spPr/>
        <p:txBody>
          <a:bodyPr>
            <a:normAutofit fontScale="92500" lnSpcReduction="10000"/>
          </a:bodyPr>
          <a:lstStyle/>
          <a:p>
            <a:r>
              <a:rPr lang="en-US" dirty="0"/>
              <a:t>MacArthur et al. (2012) estimated that human genomes contain ~100 loss-of-function mutations, and ~20 completely inactivated genes</a:t>
            </a:r>
          </a:p>
          <a:p>
            <a:r>
              <a:rPr lang="en-US" dirty="0"/>
              <a:t>The mutations are there even if we have not identified them yet</a:t>
            </a:r>
          </a:p>
          <a:p>
            <a:pPr lvl="1"/>
            <a:r>
              <a:rPr lang="en-US" dirty="0"/>
              <a:t>Example: HH6, mutation in SDE2 (Fritz et al., 2018)</a:t>
            </a:r>
          </a:p>
          <a:p>
            <a:r>
              <a:rPr lang="en-US" dirty="0"/>
              <a:t>Our detection methods are improving as our technology improves</a:t>
            </a:r>
          </a:p>
          <a:p>
            <a:r>
              <a:rPr lang="en-US" dirty="0"/>
              <a:t>We continue to make many copies of haplotypes from a small number of bulls, uncovering existing genetic load</a:t>
            </a:r>
          </a:p>
        </p:txBody>
      </p:sp>
    </p:spTree>
    <p:extLst>
      <p:ext uri="{BB962C8B-B14F-4D97-AF65-F5344CB8AC3E}">
        <p14:creationId xmlns:p14="http://schemas.microsoft.com/office/powerpoint/2010/main" val="3235599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900" y="1854810"/>
            <a:ext cx="5705288" cy="4158252"/>
          </a:xfrm>
        </p:spPr>
        <p:txBody>
          <a:bodyPr>
            <a:normAutofit/>
          </a:bodyPr>
          <a:lstStyle/>
          <a:p>
            <a:r>
              <a:rPr lang="en-US" dirty="0"/>
              <a:t>What are genetic disorders, and how do we find them?</a:t>
            </a:r>
          </a:p>
          <a:p>
            <a:r>
              <a:rPr lang="en-US" dirty="0"/>
              <a:t>Validation of causal variants</a:t>
            </a:r>
          </a:p>
          <a:p>
            <a:r>
              <a:rPr lang="en-US" dirty="0"/>
              <a:t>Population management</a:t>
            </a:r>
          </a:p>
          <a:p>
            <a:r>
              <a:rPr lang="en-US" dirty="0"/>
              <a:t>Inbreeding and recessive loci</a:t>
            </a:r>
          </a:p>
          <a:p>
            <a:r>
              <a:rPr lang="en-US" dirty="0"/>
              <a:t>Discussion</a:t>
            </a:r>
          </a:p>
        </p:txBody>
      </p:sp>
      <p:sp>
        <p:nvSpPr>
          <p:cNvPr id="2" name="Title 1"/>
          <p:cNvSpPr>
            <a:spLocks noGrp="1"/>
          </p:cNvSpPr>
          <p:nvPr>
            <p:ph type="title"/>
          </p:nvPr>
        </p:nvSpPr>
        <p:spPr/>
        <p:txBody>
          <a:bodyPr>
            <a:normAutofit/>
          </a:bodyPr>
          <a:lstStyle/>
          <a:p>
            <a:r>
              <a:rPr lang="en-US" dirty="0"/>
              <a:t>Overview</a:t>
            </a:r>
          </a:p>
        </p:txBody>
      </p:sp>
      <p:pic>
        <p:nvPicPr>
          <p:cNvPr id="4" name="Picture 2" descr="Photograph taken in Brno, Czech Republic, of the foundations where Gregor Mendel's greenhouses once stood. Photo courtesy of the author (John B. Cole)." title="Mendel's Greenhouses">
            <a:extLst>
              <a:ext uri="{FF2B5EF4-FFF2-40B4-BE49-F238E27FC236}">
                <a16:creationId xmlns:a16="http://schemas.microsoft.com/office/drawing/2014/main" id="{47524477-6A0B-994F-ADF3-53A1B66667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76724" y="2740962"/>
            <a:ext cx="5583013" cy="400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23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person with a number of numbers&#10;&#10;AI-generated content may be incorrect.">
            <a:extLst>
              <a:ext uri="{FF2B5EF4-FFF2-40B4-BE49-F238E27FC236}">
                <a16:creationId xmlns:a16="http://schemas.microsoft.com/office/drawing/2014/main" id="{B5A1155D-B99B-9867-36C4-A4654452EF89}"/>
              </a:ext>
            </a:extLst>
          </p:cNvPr>
          <p:cNvPicPr>
            <a:picLocks noChangeAspect="1"/>
          </p:cNvPicPr>
          <p:nvPr/>
        </p:nvPicPr>
        <p:blipFill>
          <a:blip r:embed="rId2"/>
          <a:stretch>
            <a:fillRect/>
          </a:stretch>
        </p:blipFill>
        <p:spPr>
          <a:xfrm>
            <a:off x="486707" y="1431273"/>
            <a:ext cx="11193186" cy="4655763"/>
          </a:xfrm>
          <a:prstGeom prst="rect">
            <a:avLst/>
          </a:prstGeom>
        </p:spPr>
      </p:pic>
      <p:sp>
        <p:nvSpPr>
          <p:cNvPr id="2" name="Title 1">
            <a:extLst>
              <a:ext uri="{FF2B5EF4-FFF2-40B4-BE49-F238E27FC236}">
                <a16:creationId xmlns:a16="http://schemas.microsoft.com/office/drawing/2014/main" id="{5664F8FF-94A9-C8A5-6154-7009A1F4E59D}"/>
              </a:ext>
            </a:extLst>
          </p:cNvPr>
          <p:cNvSpPr>
            <a:spLocks noGrp="1"/>
          </p:cNvSpPr>
          <p:nvPr>
            <p:ph type="title"/>
          </p:nvPr>
        </p:nvSpPr>
        <p:spPr/>
        <p:txBody>
          <a:bodyPr>
            <a:normAutofit/>
          </a:bodyPr>
          <a:lstStyle/>
          <a:p>
            <a:r>
              <a:rPr lang="en-US" dirty="0"/>
              <a:t>Are defects discovered more frequently today?</a:t>
            </a:r>
          </a:p>
        </p:txBody>
      </p:sp>
      <p:sp>
        <p:nvSpPr>
          <p:cNvPr id="4" name="TextBox 3">
            <a:extLst>
              <a:ext uri="{FF2B5EF4-FFF2-40B4-BE49-F238E27FC236}">
                <a16:creationId xmlns:a16="http://schemas.microsoft.com/office/drawing/2014/main" id="{22F4D717-8A1B-09CB-97F6-EF1E38D48B2B}"/>
              </a:ext>
            </a:extLst>
          </p:cNvPr>
          <p:cNvSpPr txBox="1"/>
          <p:nvPr/>
        </p:nvSpPr>
        <p:spPr>
          <a:xfrm>
            <a:off x="10373125" y="5810037"/>
            <a:ext cx="1306768" cy="276999"/>
          </a:xfrm>
          <a:prstGeom prst="rect">
            <a:avLst/>
          </a:prstGeom>
          <a:noFill/>
        </p:spPr>
        <p:txBody>
          <a:bodyPr wrap="none" rtlCol="0">
            <a:spAutoFit/>
          </a:bodyPr>
          <a:lstStyle/>
          <a:p>
            <a:r>
              <a:rPr lang="en-US" sz="1200" dirty="0"/>
              <a:t>Cole et al. (2025)</a:t>
            </a:r>
          </a:p>
        </p:txBody>
      </p:sp>
    </p:spTree>
    <p:extLst>
      <p:ext uri="{BB962C8B-B14F-4D97-AF65-F5344CB8AC3E}">
        <p14:creationId xmlns:p14="http://schemas.microsoft.com/office/powerpoint/2010/main" val="1639665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2DE102-5027-DAC5-AAA6-F39162C887D1}"/>
              </a:ext>
            </a:extLst>
          </p:cNvPr>
          <p:cNvSpPr>
            <a:spLocks noGrp="1"/>
          </p:cNvSpPr>
          <p:nvPr>
            <p:ph type="title"/>
          </p:nvPr>
        </p:nvSpPr>
        <p:spPr/>
        <p:txBody>
          <a:bodyPr/>
          <a:lstStyle/>
          <a:p>
            <a:r>
              <a:rPr lang="en-US" dirty="0"/>
              <a:t>How do we functionally validate putative causal variants?</a:t>
            </a:r>
          </a:p>
        </p:txBody>
      </p:sp>
      <p:sp>
        <p:nvSpPr>
          <p:cNvPr id="4" name="Slide Number Placeholder 3">
            <a:extLst>
              <a:ext uri="{FF2B5EF4-FFF2-40B4-BE49-F238E27FC236}">
                <a16:creationId xmlns:a16="http://schemas.microsoft.com/office/drawing/2014/main" id="{929C4B6B-A4B7-4C03-543C-BEACD581A793}"/>
              </a:ext>
            </a:extLst>
          </p:cNvPr>
          <p:cNvSpPr>
            <a:spLocks noGrp="1"/>
          </p:cNvSpPr>
          <p:nvPr>
            <p:ph type="sldNum" sz="quarter" idx="10"/>
          </p:nvPr>
        </p:nvSpPr>
        <p:spPr/>
        <p:txBody>
          <a:bodyPr/>
          <a:lstStyle/>
          <a:p>
            <a:fld id="{00000000-1234-1234-1234-123412341234}" type="slidenum">
              <a:rPr lang="en-US" smtClean="0"/>
              <a:pPr/>
              <a:t>21</a:t>
            </a:fld>
            <a:endParaRPr lang="en-US"/>
          </a:p>
        </p:txBody>
      </p:sp>
    </p:spTree>
    <p:extLst>
      <p:ext uri="{BB962C8B-B14F-4D97-AF65-F5344CB8AC3E}">
        <p14:creationId xmlns:p14="http://schemas.microsoft.com/office/powerpoint/2010/main" val="2049090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C8E0D-A508-B847-A563-1A03261A46A0}"/>
              </a:ext>
            </a:extLst>
          </p:cNvPr>
          <p:cNvSpPr>
            <a:spLocks noGrp="1"/>
          </p:cNvSpPr>
          <p:nvPr>
            <p:ph type="title"/>
          </p:nvPr>
        </p:nvSpPr>
        <p:spPr/>
        <p:txBody>
          <a:bodyPr>
            <a:normAutofit/>
          </a:bodyPr>
          <a:lstStyle/>
          <a:p>
            <a:r>
              <a:rPr lang="en-US" dirty="0"/>
              <a:t>Validation of candidate variants</a:t>
            </a:r>
          </a:p>
        </p:txBody>
      </p:sp>
      <p:pic>
        <p:nvPicPr>
          <p:cNvPr id="12" name="Content Placeholder 11">
            <a:extLst>
              <a:ext uri="{FF2B5EF4-FFF2-40B4-BE49-F238E27FC236}">
                <a16:creationId xmlns:a16="http://schemas.microsoft.com/office/drawing/2014/main" id="{55115328-0A0A-A141-8878-0FD91573AF7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730096" y="1756351"/>
            <a:ext cx="3289300" cy="2463800"/>
          </a:xfrm>
        </p:spPr>
      </p:pic>
      <p:sp>
        <p:nvSpPr>
          <p:cNvPr id="5" name="Content Placeholder 4">
            <a:extLst>
              <a:ext uri="{FF2B5EF4-FFF2-40B4-BE49-F238E27FC236}">
                <a16:creationId xmlns:a16="http://schemas.microsoft.com/office/drawing/2014/main" id="{739B69BF-967C-E046-AE42-166CCF20311B}"/>
              </a:ext>
            </a:extLst>
          </p:cNvPr>
          <p:cNvSpPr>
            <a:spLocks noGrp="1"/>
          </p:cNvSpPr>
          <p:nvPr>
            <p:ph type="body" idx="4294967295"/>
          </p:nvPr>
        </p:nvSpPr>
        <p:spPr>
          <a:xfrm>
            <a:off x="1214438" y="1600200"/>
            <a:ext cx="7025553" cy="4314825"/>
          </a:xfrm>
        </p:spPr>
        <p:txBody>
          <a:bodyPr>
            <a:normAutofit/>
          </a:bodyPr>
          <a:lstStyle/>
          <a:p>
            <a:r>
              <a:rPr lang="en-US" dirty="0"/>
              <a:t>Candidate genes for early embryonic losses not always validated in the laboratory</a:t>
            </a:r>
          </a:p>
          <a:p>
            <a:r>
              <a:rPr lang="en-US" dirty="0"/>
              <a:t>Targeted knockouts can be used to validate candidates for early embryonic losses</a:t>
            </a:r>
          </a:p>
          <a:p>
            <a:r>
              <a:rPr lang="en-US" dirty="0"/>
              <a:t>Relatively fast and cost-effective</a:t>
            </a:r>
          </a:p>
        </p:txBody>
      </p:sp>
      <p:sp>
        <p:nvSpPr>
          <p:cNvPr id="13" name="TextBox 12">
            <a:extLst>
              <a:ext uri="{FF2B5EF4-FFF2-40B4-BE49-F238E27FC236}">
                <a16:creationId xmlns:a16="http://schemas.microsoft.com/office/drawing/2014/main" id="{300F566E-7689-934A-9A89-88589703C6D5}"/>
              </a:ext>
            </a:extLst>
          </p:cNvPr>
          <p:cNvSpPr txBox="1"/>
          <p:nvPr/>
        </p:nvSpPr>
        <p:spPr>
          <a:xfrm>
            <a:off x="8730096" y="4220151"/>
            <a:ext cx="2562048" cy="276999"/>
          </a:xfrm>
          <a:prstGeom prst="rect">
            <a:avLst/>
          </a:prstGeom>
          <a:noFill/>
        </p:spPr>
        <p:txBody>
          <a:bodyPr wrap="none" rtlCol="0">
            <a:spAutoFit/>
          </a:bodyPr>
          <a:lstStyle/>
          <a:p>
            <a:r>
              <a:rPr lang="en-US" sz="1200" b="1" dirty="0"/>
              <a:t>Source:</a:t>
            </a:r>
            <a:r>
              <a:rPr lang="en-US" sz="1200" dirty="0"/>
              <a:t> University of Florida (2013).</a:t>
            </a:r>
          </a:p>
        </p:txBody>
      </p:sp>
    </p:spTree>
    <p:extLst>
      <p:ext uri="{BB962C8B-B14F-4D97-AF65-F5344CB8AC3E}">
        <p14:creationId xmlns:p14="http://schemas.microsoft.com/office/powerpoint/2010/main" val="3750594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7717E5-7523-9542-A0E9-411A15DC14FE}"/>
              </a:ext>
            </a:extLst>
          </p:cNvPr>
          <p:cNvSpPr>
            <a:spLocks noGrp="1"/>
          </p:cNvSpPr>
          <p:nvPr>
            <p:ph type="title"/>
          </p:nvPr>
        </p:nvSpPr>
        <p:spPr/>
        <p:txBody>
          <a:bodyPr>
            <a:normAutofit/>
          </a:bodyPr>
          <a:lstStyle/>
          <a:p>
            <a:r>
              <a:rPr lang="en-US" dirty="0"/>
              <a:t>Why is functional validation desirable?</a:t>
            </a:r>
          </a:p>
        </p:txBody>
      </p:sp>
      <p:sp>
        <p:nvSpPr>
          <p:cNvPr id="5" name="Content Placeholder 4">
            <a:extLst>
              <a:ext uri="{FF2B5EF4-FFF2-40B4-BE49-F238E27FC236}">
                <a16:creationId xmlns:a16="http://schemas.microsoft.com/office/drawing/2014/main" id="{FDE11CAF-30EA-544E-855C-83031387AD03}"/>
              </a:ext>
            </a:extLst>
          </p:cNvPr>
          <p:cNvSpPr>
            <a:spLocks noGrp="1"/>
          </p:cNvSpPr>
          <p:nvPr>
            <p:ph idx="1"/>
          </p:nvPr>
        </p:nvSpPr>
        <p:spPr>
          <a:xfrm>
            <a:off x="596900" y="1854810"/>
            <a:ext cx="7601527" cy="4158252"/>
          </a:xfrm>
        </p:spPr>
        <p:txBody>
          <a:bodyPr>
            <a:normAutofit/>
          </a:bodyPr>
          <a:lstStyle/>
          <a:p>
            <a:pPr>
              <a:buSzPct val="100000"/>
            </a:pPr>
            <a:r>
              <a:rPr lang="en-US" dirty="0"/>
              <a:t>Not all mutations produce phenotypic changes</a:t>
            </a:r>
          </a:p>
          <a:p>
            <a:pPr lvl="1">
              <a:buSzPct val="50000"/>
            </a:pPr>
            <a:r>
              <a:rPr lang="en-US" dirty="0"/>
              <a:t>Compensatory networks can buffer against</a:t>
            </a:r>
            <a:br>
              <a:rPr lang="en-US" dirty="0"/>
            </a:br>
            <a:r>
              <a:rPr lang="en-US" dirty="0"/>
              <a:t>deleterious mutations (</a:t>
            </a:r>
            <a:r>
              <a:rPr lang="en-US" dirty="0">
                <a:solidFill>
                  <a:srgbClr val="00337F"/>
                </a:solidFill>
              </a:rPr>
              <a:t>Rossi et al., 2015</a:t>
            </a:r>
            <a:r>
              <a:rPr lang="en-US" dirty="0"/>
              <a:t>)</a:t>
            </a:r>
          </a:p>
          <a:p>
            <a:pPr lvl="1">
              <a:buSzPct val="50000"/>
            </a:pPr>
            <a:r>
              <a:rPr lang="en-US" dirty="0"/>
              <a:t>Many homozygous loss-of-function alleles produce no deleterious phenotypes, including some expected to result in genetic disease (</a:t>
            </a:r>
            <a:r>
              <a:rPr lang="en-US" dirty="0">
                <a:solidFill>
                  <a:srgbClr val="00337F"/>
                </a:solidFill>
              </a:rPr>
              <a:t>Narasimhan et al., 2016</a:t>
            </a:r>
            <a:r>
              <a:rPr lang="en-US" dirty="0"/>
              <a:t>)</a:t>
            </a:r>
          </a:p>
        </p:txBody>
      </p:sp>
      <p:pic>
        <p:nvPicPr>
          <p:cNvPr id="7" name="Picture 6">
            <a:extLst>
              <a:ext uri="{FF2B5EF4-FFF2-40B4-BE49-F238E27FC236}">
                <a16:creationId xmlns:a16="http://schemas.microsoft.com/office/drawing/2014/main" id="{75607B7D-95F3-634C-AB81-FDE98576B2C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203928" y="5081154"/>
            <a:ext cx="4836249" cy="1600200"/>
          </a:xfrm>
          <a:prstGeom prst="rect">
            <a:avLst/>
          </a:prstGeom>
          <a:ln w="12700">
            <a:solidFill>
              <a:schemeClr val="bg1">
                <a:lumMod val="50000"/>
              </a:schemeClr>
            </a:solidFill>
          </a:ln>
        </p:spPr>
      </p:pic>
      <p:pic>
        <p:nvPicPr>
          <p:cNvPr id="11" name="Picture 10">
            <a:extLst>
              <a:ext uri="{FF2B5EF4-FFF2-40B4-BE49-F238E27FC236}">
                <a16:creationId xmlns:a16="http://schemas.microsoft.com/office/drawing/2014/main" id="{F58646A7-32A8-7243-833D-0AA7243CC20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177821" y="1854810"/>
            <a:ext cx="2862356" cy="1746523"/>
          </a:xfrm>
          <a:prstGeom prst="rect">
            <a:avLst/>
          </a:prstGeom>
          <a:ln w="12700">
            <a:solidFill>
              <a:schemeClr val="bg1">
                <a:lumMod val="50000"/>
              </a:schemeClr>
            </a:solidFill>
          </a:ln>
        </p:spPr>
      </p:pic>
    </p:spTree>
    <p:extLst>
      <p:ext uri="{BB962C8B-B14F-4D97-AF65-F5344CB8AC3E}">
        <p14:creationId xmlns:p14="http://schemas.microsoft.com/office/powerpoint/2010/main" val="1289270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5D724-13D9-2149-A7AB-588DA79F0C3B}"/>
              </a:ext>
            </a:extLst>
          </p:cNvPr>
          <p:cNvSpPr>
            <a:spLocks noGrp="1"/>
          </p:cNvSpPr>
          <p:nvPr>
            <p:ph type="title"/>
          </p:nvPr>
        </p:nvSpPr>
        <p:spPr/>
        <p:txBody>
          <a:bodyPr>
            <a:normAutofit/>
          </a:bodyPr>
          <a:lstStyle/>
          <a:p>
            <a:r>
              <a:rPr lang="en-US" dirty="0"/>
              <a:t>Identification of a candidate HH2 variant</a:t>
            </a:r>
          </a:p>
        </p:txBody>
      </p:sp>
      <p:sp>
        <p:nvSpPr>
          <p:cNvPr id="3" name="Content Placeholder 2">
            <a:extLst>
              <a:ext uri="{FF2B5EF4-FFF2-40B4-BE49-F238E27FC236}">
                <a16:creationId xmlns:a16="http://schemas.microsoft.com/office/drawing/2014/main" id="{2A8984DA-D09D-C24A-9AAE-42D37E884056}"/>
              </a:ext>
            </a:extLst>
          </p:cNvPr>
          <p:cNvSpPr>
            <a:spLocks noGrp="1"/>
          </p:cNvSpPr>
          <p:nvPr>
            <p:ph idx="1"/>
          </p:nvPr>
        </p:nvSpPr>
        <p:spPr/>
        <p:txBody>
          <a:bodyPr>
            <a:normAutofit lnSpcReduction="10000"/>
          </a:bodyPr>
          <a:lstStyle/>
          <a:p>
            <a:r>
              <a:rPr lang="en-US" dirty="0"/>
              <a:t>HH2 identified using a deficiency-of-homozygotes approach and undesirable effects on conception rate and stillbirths confirmed</a:t>
            </a:r>
          </a:p>
          <a:p>
            <a:pPr lvl="1">
              <a:buSzPct val="50000"/>
            </a:pPr>
            <a:r>
              <a:rPr lang="en-US" dirty="0"/>
              <a:t>5 carriers in 183 Holstein bulls selected to maximize coverage of unique haplotypes</a:t>
            </a:r>
          </a:p>
          <a:p>
            <a:pPr lvl="1">
              <a:buSzPct val="50000"/>
            </a:pPr>
            <a:r>
              <a:rPr lang="en-US" dirty="0"/>
              <a:t>3 variants concordant with haplotype calls were found</a:t>
            </a:r>
          </a:p>
          <a:p>
            <a:r>
              <a:rPr lang="en-US" dirty="0"/>
              <a:t>A high-impact frameshift in </a:t>
            </a:r>
            <a:r>
              <a:rPr lang="en-US" dirty="0" err="1"/>
              <a:t>intraflagellar</a:t>
            </a:r>
            <a:r>
              <a:rPr lang="en-US" dirty="0"/>
              <a:t> protein 80 (</a:t>
            </a:r>
            <a:r>
              <a:rPr lang="en-US" i="1" dirty="0"/>
              <a:t>IFT80</a:t>
            </a:r>
            <a:r>
              <a:rPr lang="en-US" dirty="0"/>
              <a:t>) was confirmed using 1000 Bull Genomes Project data that shared no animals with the discovery set</a:t>
            </a:r>
          </a:p>
        </p:txBody>
      </p:sp>
    </p:spTree>
    <p:extLst>
      <p:ext uri="{BB962C8B-B14F-4D97-AF65-F5344CB8AC3E}">
        <p14:creationId xmlns:p14="http://schemas.microsoft.com/office/powerpoint/2010/main" val="3413250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31E7C7-079C-1040-BED2-0C2C84003462}"/>
              </a:ext>
            </a:extLst>
          </p:cNvPr>
          <p:cNvSpPr>
            <a:spLocks noGrp="1"/>
          </p:cNvSpPr>
          <p:nvPr>
            <p:ph type="title"/>
          </p:nvPr>
        </p:nvSpPr>
        <p:spPr/>
        <p:txBody>
          <a:bodyPr>
            <a:normAutofit/>
          </a:bodyPr>
          <a:lstStyle/>
          <a:p>
            <a:r>
              <a:rPr lang="en-US" dirty="0"/>
              <a:t>Validation of candidate HH2 variant</a:t>
            </a:r>
          </a:p>
        </p:txBody>
      </p:sp>
      <p:sp>
        <p:nvSpPr>
          <p:cNvPr id="7" name="Content Placeholder 6">
            <a:extLst>
              <a:ext uri="{FF2B5EF4-FFF2-40B4-BE49-F238E27FC236}">
                <a16:creationId xmlns:a16="http://schemas.microsoft.com/office/drawing/2014/main" id="{BDEBFCE7-E5F3-3545-AA03-F44ABCCF8342}"/>
              </a:ext>
            </a:extLst>
          </p:cNvPr>
          <p:cNvSpPr>
            <a:spLocks noGrp="1"/>
          </p:cNvSpPr>
          <p:nvPr>
            <p:ph idx="1"/>
          </p:nvPr>
        </p:nvSpPr>
        <p:spPr/>
        <p:txBody>
          <a:bodyPr>
            <a:normAutofit fontScale="92500" lnSpcReduction="10000"/>
          </a:bodyPr>
          <a:lstStyle/>
          <a:p>
            <a:pPr>
              <a:buSzPct val="100000"/>
            </a:pPr>
            <a:r>
              <a:rPr lang="en-US" i="1" dirty="0"/>
              <a:t>IFT80</a:t>
            </a:r>
            <a:r>
              <a:rPr lang="en-US" dirty="0"/>
              <a:t>-null embryos generated by truncation at exon 2 with guide-RNAs annealed to Cas9 mRNA</a:t>
            </a:r>
          </a:p>
          <a:p>
            <a:pPr>
              <a:buSzPct val="100000"/>
            </a:pPr>
            <a:r>
              <a:rPr lang="en-US" dirty="0"/>
              <a:t>Abattoir-derived oocytes fertilized </a:t>
            </a:r>
            <a:r>
              <a:rPr lang="en-US" i="1" dirty="0"/>
              <a:t>in vitro</a:t>
            </a:r>
            <a:r>
              <a:rPr lang="en-US" dirty="0"/>
              <a:t> with high-fertility semen</a:t>
            </a:r>
          </a:p>
          <a:p>
            <a:pPr>
              <a:buSzPct val="100000"/>
            </a:pPr>
            <a:r>
              <a:rPr lang="en-US" dirty="0"/>
              <a:t>Embryos injected at the one-cell stage with CRISPR-Cas9 complex (treatment) or Cas9 mRNA(control) before return to culture</a:t>
            </a:r>
          </a:p>
          <a:p>
            <a:pPr>
              <a:buSzPct val="100000"/>
            </a:pPr>
            <a:r>
              <a:rPr lang="en-US" i="1" dirty="0"/>
              <a:t>IFT80</a:t>
            </a:r>
            <a:r>
              <a:rPr lang="en-US" dirty="0"/>
              <a:t>-null embryos arrested at</a:t>
            </a:r>
            <a:br>
              <a:rPr lang="en-US" dirty="0"/>
            </a:br>
            <a:r>
              <a:rPr lang="en-US" dirty="0"/>
              <a:t>the 8-cell stage of development</a:t>
            </a:r>
          </a:p>
        </p:txBody>
      </p:sp>
      <p:pic>
        <p:nvPicPr>
          <p:cNvPr id="3" name="Picture 2" descr="A screenshot of a computer&#10;&#10;Description automatically generated">
            <a:extLst>
              <a:ext uri="{FF2B5EF4-FFF2-40B4-BE49-F238E27FC236}">
                <a16:creationId xmlns:a16="http://schemas.microsoft.com/office/drawing/2014/main" id="{1A8C0F9A-5F0B-EF3C-BB31-DD2C7C4E54B1}"/>
              </a:ext>
            </a:extLst>
          </p:cNvPr>
          <p:cNvPicPr>
            <a:picLocks noChangeAspect="1"/>
          </p:cNvPicPr>
          <p:nvPr/>
        </p:nvPicPr>
        <p:blipFill>
          <a:blip r:embed="rId2"/>
          <a:srcRect l="14415" t="36991" r="22982" b="32549"/>
          <a:stretch/>
        </p:blipFill>
        <p:spPr>
          <a:xfrm>
            <a:off x="6509396" y="5250024"/>
            <a:ext cx="5576047" cy="1526076"/>
          </a:xfrm>
          <a:prstGeom prst="rect">
            <a:avLst/>
          </a:prstGeom>
        </p:spPr>
      </p:pic>
    </p:spTree>
    <p:extLst>
      <p:ext uri="{BB962C8B-B14F-4D97-AF65-F5344CB8AC3E}">
        <p14:creationId xmlns:p14="http://schemas.microsoft.com/office/powerpoint/2010/main" val="1959111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02664-21B8-E040-82C6-0375DD45BB7F}"/>
              </a:ext>
            </a:extLst>
          </p:cNvPr>
          <p:cNvSpPr>
            <a:spLocks noGrp="1"/>
          </p:cNvSpPr>
          <p:nvPr>
            <p:ph type="title"/>
          </p:nvPr>
        </p:nvSpPr>
        <p:spPr/>
        <p:txBody>
          <a:bodyPr>
            <a:normAutofit/>
          </a:bodyPr>
          <a:lstStyle/>
          <a:p>
            <a:r>
              <a:rPr lang="en-US" dirty="0"/>
              <a:t>HH2 candidate functionally validated</a:t>
            </a:r>
          </a:p>
        </p:txBody>
      </p:sp>
      <p:sp>
        <p:nvSpPr>
          <p:cNvPr id="5" name="Content Placeholder 4">
            <a:extLst>
              <a:ext uri="{FF2B5EF4-FFF2-40B4-BE49-F238E27FC236}">
                <a16:creationId xmlns:a16="http://schemas.microsoft.com/office/drawing/2014/main" id="{4DE93B04-AB83-4F47-93C9-E1F8429FA0FB}"/>
              </a:ext>
            </a:extLst>
          </p:cNvPr>
          <p:cNvSpPr>
            <a:spLocks noGrp="1"/>
          </p:cNvSpPr>
          <p:nvPr>
            <p:ph idx="1"/>
          </p:nvPr>
        </p:nvSpPr>
        <p:spPr>
          <a:xfrm>
            <a:off x="596900" y="1854810"/>
            <a:ext cx="5209615" cy="4158252"/>
          </a:xfrm>
        </p:spPr>
        <p:txBody>
          <a:bodyPr>
            <a:normAutofit fontScale="92500" lnSpcReduction="10000"/>
          </a:bodyPr>
          <a:lstStyle/>
          <a:p>
            <a:r>
              <a:rPr lang="en-US" dirty="0"/>
              <a:t>A frameshift in </a:t>
            </a:r>
            <a:r>
              <a:rPr lang="en-US" i="1" dirty="0"/>
              <a:t>IFT80</a:t>
            </a:r>
            <a:r>
              <a:rPr lang="en-US" dirty="0"/>
              <a:t> at 107,172,615 bp (p.Leu381fs) disrupts </a:t>
            </a:r>
            <a:r>
              <a:rPr lang="en-US" i="1" dirty="0" err="1"/>
              <a:t>wnt</a:t>
            </a:r>
            <a:r>
              <a:rPr lang="en-US" dirty="0"/>
              <a:t> and </a:t>
            </a:r>
            <a:r>
              <a:rPr lang="en-US" i="1" dirty="0"/>
              <a:t>hedgehog</a:t>
            </a:r>
            <a:r>
              <a:rPr lang="en-US" dirty="0"/>
              <a:t> signaling</a:t>
            </a:r>
          </a:p>
          <a:p>
            <a:r>
              <a:rPr lang="en-US" dirty="0"/>
              <a:t>A tag SNP is now used to track the causal mutation</a:t>
            </a:r>
          </a:p>
          <a:p>
            <a:r>
              <a:rPr lang="en-US" dirty="0"/>
              <a:t>Proven sires should be genotyped to confirm concordance</a:t>
            </a:r>
          </a:p>
        </p:txBody>
      </p:sp>
      <p:sp>
        <p:nvSpPr>
          <p:cNvPr id="9" name="Rectangle 8">
            <a:extLst>
              <a:ext uri="{FF2B5EF4-FFF2-40B4-BE49-F238E27FC236}">
                <a16:creationId xmlns:a16="http://schemas.microsoft.com/office/drawing/2014/main" id="{4BCF2184-45D0-8F4A-A7C3-0FFF249FC5B8}"/>
              </a:ext>
            </a:extLst>
          </p:cNvPr>
          <p:cNvSpPr/>
          <p:nvPr/>
        </p:nvSpPr>
        <p:spPr>
          <a:xfrm>
            <a:off x="9278143" y="1451549"/>
            <a:ext cx="2750123" cy="666336"/>
          </a:xfrm>
          <a:prstGeom prst="rect">
            <a:avLst/>
          </a:prstGeom>
        </p:spPr>
        <p:txBody>
          <a:bodyPr wrap="square">
            <a:spAutoFit/>
          </a:bodyPr>
          <a:lstStyle/>
          <a:p>
            <a:r>
              <a:rPr lang="en-US" sz="1865" b="1" u="sng" dirty="0">
                <a:solidFill>
                  <a:schemeClr val="tx2"/>
                </a:solidFill>
                <a:latin typeface="Calibri" panose="020F0502020204030204" pitchFamily="34" charset="0"/>
                <a:ea typeface="Calibri" panose="020F0502020204030204" pitchFamily="34" charset="0"/>
                <a:cs typeface="Times New Roman" panose="02020603050405020304" pitchFamily="18" charset="0"/>
              </a:rPr>
              <a:t>Control</a:t>
            </a:r>
            <a:r>
              <a:rPr lang="en-US" sz="1865" b="1" dirty="0">
                <a:latin typeface="Calibri" panose="020F0502020204030204" pitchFamily="34" charset="0"/>
                <a:ea typeface="Calibri" panose="020F0502020204030204" pitchFamily="34" charset="0"/>
                <a:cs typeface="Times New Roman" panose="02020603050405020304" pitchFamily="18" charset="0"/>
              </a:rPr>
              <a:t> embryos injected with only Cas-9 (left)</a:t>
            </a:r>
            <a:endParaRPr lang="en-US" sz="1865" b="1" dirty="0"/>
          </a:p>
        </p:txBody>
      </p:sp>
      <p:sp>
        <p:nvSpPr>
          <p:cNvPr id="10" name="Rectangle 9">
            <a:extLst>
              <a:ext uri="{FF2B5EF4-FFF2-40B4-BE49-F238E27FC236}">
                <a16:creationId xmlns:a16="http://schemas.microsoft.com/office/drawing/2014/main" id="{9B639056-3D16-C24B-9288-8C9776AB74BB}"/>
              </a:ext>
            </a:extLst>
          </p:cNvPr>
          <p:cNvSpPr/>
          <p:nvPr/>
        </p:nvSpPr>
        <p:spPr>
          <a:xfrm>
            <a:off x="6047443" y="4498722"/>
            <a:ext cx="2750123" cy="1240340"/>
          </a:xfrm>
          <a:prstGeom prst="rect">
            <a:avLst/>
          </a:prstGeom>
        </p:spPr>
        <p:txBody>
          <a:bodyPr wrap="square">
            <a:spAutoFit/>
          </a:bodyPr>
          <a:lstStyle/>
          <a:p>
            <a:pPr algn="r"/>
            <a:r>
              <a:rPr lang="en-US" sz="1865" b="1" u="sng" dirty="0">
                <a:solidFill>
                  <a:schemeClr val="tx2"/>
                </a:solidFill>
                <a:latin typeface="Calibri" panose="020F0502020204030204" pitchFamily="34" charset="0"/>
                <a:ea typeface="Calibri" panose="020F0502020204030204" pitchFamily="34" charset="0"/>
                <a:cs typeface="Times New Roman" panose="02020603050405020304" pitchFamily="18" charset="0"/>
              </a:rPr>
              <a:t>Treatment</a:t>
            </a:r>
            <a:r>
              <a:rPr lang="en-US" sz="1865" b="1" dirty="0">
                <a:latin typeface="Calibri" panose="020F0502020204030204" pitchFamily="34" charset="0"/>
                <a:ea typeface="Calibri" panose="020F0502020204030204" pitchFamily="34" charset="0"/>
                <a:cs typeface="Times New Roman" panose="02020603050405020304" pitchFamily="18" charset="0"/>
              </a:rPr>
              <a:t> embryos injected with Cas-9 and IFT80 exon 2 guide RNA (right)</a:t>
            </a:r>
            <a:endParaRPr lang="en-US" sz="1865" b="1" dirty="0"/>
          </a:p>
        </p:txBody>
      </p:sp>
      <p:pic>
        <p:nvPicPr>
          <p:cNvPr id="3" name="Picture 2" descr="A screenshot of a computer&#10;&#10;Description automatically generated">
            <a:extLst>
              <a:ext uri="{FF2B5EF4-FFF2-40B4-BE49-F238E27FC236}">
                <a16:creationId xmlns:a16="http://schemas.microsoft.com/office/drawing/2014/main" id="{0D49D4CD-72D4-94A0-7A7B-03C1CCDD4786}"/>
              </a:ext>
            </a:extLst>
          </p:cNvPr>
          <p:cNvPicPr>
            <a:picLocks noChangeAspect="1"/>
          </p:cNvPicPr>
          <p:nvPr/>
        </p:nvPicPr>
        <p:blipFill>
          <a:blip r:embed="rId2"/>
          <a:srcRect l="66504" t="42987" r="18832" b="38849"/>
          <a:stretch/>
        </p:blipFill>
        <p:spPr>
          <a:xfrm>
            <a:off x="8797566" y="4497270"/>
            <a:ext cx="3388085" cy="2360731"/>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254C65BD-BC51-9DDD-A0A7-7618F1F99064}"/>
              </a:ext>
            </a:extLst>
          </p:cNvPr>
          <p:cNvPicPr>
            <a:picLocks noChangeAspect="1"/>
          </p:cNvPicPr>
          <p:nvPr/>
        </p:nvPicPr>
        <p:blipFill>
          <a:blip r:embed="rId2"/>
          <a:srcRect l="66402" t="61597" r="18487" b="16837"/>
          <a:stretch/>
        </p:blipFill>
        <p:spPr>
          <a:xfrm>
            <a:off x="5806515" y="1451549"/>
            <a:ext cx="3471628" cy="2787084"/>
          </a:xfrm>
          <a:prstGeom prst="rect">
            <a:avLst/>
          </a:prstGeom>
        </p:spPr>
      </p:pic>
    </p:spTree>
    <p:extLst>
      <p:ext uri="{BB962C8B-B14F-4D97-AF65-F5344CB8AC3E}">
        <p14:creationId xmlns:p14="http://schemas.microsoft.com/office/powerpoint/2010/main" val="82311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1F22-2523-72FA-BAFD-DE1E9507CA26}"/>
              </a:ext>
            </a:extLst>
          </p:cNvPr>
          <p:cNvSpPr>
            <a:spLocks noGrp="1"/>
          </p:cNvSpPr>
          <p:nvPr>
            <p:ph type="title"/>
          </p:nvPr>
        </p:nvSpPr>
        <p:spPr/>
        <p:txBody>
          <a:bodyPr/>
          <a:lstStyle/>
          <a:p>
            <a:r>
              <a:rPr lang="en-US" dirty="0"/>
              <a:t>The edited protein is VERY broken</a:t>
            </a:r>
          </a:p>
        </p:txBody>
      </p:sp>
      <p:pic>
        <p:nvPicPr>
          <p:cNvPr id="7" name="Picture 6" descr="A screenshot of a computer&#10;&#10;Description automatically generated">
            <a:extLst>
              <a:ext uri="{FF2B5EF4-FFF2-40B4-BE49-F238E27FC236}">
                <a16:creationId xmlns:a16="http://schemas.microsoft.com/office/drawing/2014/main" id="{E620B039-AED5-092B-7984-367137E5F99C}"/>
              </a:ext>
            </a:extLst>
          </p:cNvPr>
          <p:cNvPicPr>
            <a:picLocks noChangeAspect="1"/>
          </p:cNvPicPr>
          <p:nvPr/>
        </p:nvPicPr>
        <p:blipFill>
          <a:blip r:embed="rId2"/>
          <a:srcRect l="47735" t="36353" r="20253" b="15912"/>
          <a:stretch/>
        </p:blipFill>
        <p:spPr>
          <a:xfrm>
            <a:off x="2897283" y="1491890"/>
            <a:ext cx="6397434" cy="5366110"/>
          </a:xfrm>
          <a:prstGeom prst="rect">
            <a:avLst/>
          </a:prstGeom>
        </p:spPr>
      </p:pic>
      <p:sp>
        <p:nvSpPr>
          <p:cNvPr id="8" name="TextBox 7">
            <a:extLst>
              <a:ext uri="{FF2B5EF4-FFF2-40B4-BE49-F238E27FC236}">
                <a16:creationId xmlns:a16="http://schemas.microsoft.com/office/drawing/2014/main" id="{D7792EB4-D173-E576-70D9-F08127CEDA4A}"/>
              </a:ext>
            </a:extLst>
          </p:cNvPr>
          <p:cNvSpPr txBox="1"/>
          <p:nvPr/>
        </p:nvSpPr>
        <p:spPr>
          <a:xfrm>
            <a:off x="225986" y="1699949"/>
            <a:ext cx="1999130" cy="1200329"/>
          </a:xfrm>
          <a:prstGeom prst="rect">
            <a:avLst/>
          </a:prstGeom>
          <a:noFill/>
        </p:spPr>
        <p:txBody>
          <a:bodyPr wrap="square" rtlCol="0">
            <a:spAutoFit/>
          </a:bodyPr>
          <a:lstStyle/>
          <a:p>
            <a:r>
              <a:rPr lang="en-US" sz="2400" dirty="0"/>
              <a:t>385-aa gene-edited protein (blue)</a:t>
            </a:r>
          </a:p>
        </p:txBody>
      </p:sp>
      <p:sp>
        <p:nvSpPr>
          <p:cNvPr id="11" name="Right Arrow 10">
            <a:extLst>
              <a:ext uri="{FF2B5EF4-FFF2-40B4-BE49-F238E27FC236}">
                <a16:creationId xmlns:a16="http://schemas.microsoft.com/office/drawing/2014/main" id="{7EF6E75A-69D4-FB15-CB1D-35BB39A636EB}"/>
              </a:ext>
            </a:extLst>
          </p:cNvPr>
          <p:cNvSpPr/>
          <p:nvPr/>
        </p:nvSpPr>
        <p:spPr>
          <a:xfrm rot="1142640">
            <a:off x="2081197" y="1880388"/>
            <a:ext cx="1181100" cy="945970"/>
          </a:xfrm>
          <a:prstGeom prst="rightArrow">
            <a:avLst/>
          </a:prstGeom>
          <a:solidFill>
            <a:srgbClr val="00F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Right Arrow 11">
            <a:extLst>
              <a:ext uri="{FF2B5EF4-FFF2-40B4-BE49-F238E27FC236}">
                <a16:creationId xmlns:a16="http://schemas.microsoft.com/office/drawing/2014/main" id="{D068A3D7-7FC4-04BF-2822-D139081B4A3D}"/>
              </a:ext>
            </a:extLst>
          </p:cNvPr>
          <p:cNvSpPr/>
          <p:nvPr/>
        </p:nvSpPr>
        <p:spPr>
          <a:xfrm rot="9488389">
            <a:off x="8539392" y="1672007"/>
            <a:ext cx="1181100" cy="94597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3" name="TextBox 12">
            <a:extLst>
              <a:ext uri="{FF2B5EF4-FFF2-40B4-BE49-F238E27FC236}">
                <a16:creationId xmlns:a16="http://schemas.microsoft.com/office/drawing/2014/main" id="{8EE4A3EE-FACB-030F-FF0D-4A70CEE191D8}"/>
              </a:ext>
            </a:extLst>
          </p:cNvPr>
          <p:cNvSpPr txBox="1"/>
          <p:nvPr/>
        </p:nvSpPr>
        <p:spPr>
          <a:xfrm>
            <a:off x="9854141" y="783714"/>
            <a:ext cx="1999130" cy="1569660"/>
          </a:xfrm>
          <a:prstGeom prst="rect">
            <a:avLst/>
          </a:prstGeom>
          <a:noFill/>
        </p:spPr>
        <p:txBody>
          <a:bodyPr wrap="square" rtlCol="0">
            <a:spAutoFit/>
          </a:bodyPr>
          <a:lstStyle/>
          <a:p>
            <a:r>
              <a:rPr lang="en-US" sz="2400" dirty="0"/>
              <a:t>Putative active binding sites (yellow)</a:t>
            </a:r>
          </a:p>
        </p:txBody>
      </p:sp>
      <p:sp>
        <p:nvSpPr>
          <p:cNvPr id="14" name="Right Arrow 13">
            <a:extLst>
              <a:ext uri="{FF2B5EF4-FFF2-40B4-BE49-F238E27FC236}">
                <a16:creationId xmlns:a16="http://schemas.microsoft.com/office/drawing/2014/main" id="{DE99DFA9-C2A6-4FA3-9175-CEDB22AABC51}"/>
              </a:ext>
            </a:extLst>
          </p:cNvPr>
          <p:cNvSpPr/>
          <p:nvPr/>
        </p:nvSpPr>
        <p:spPr>
          <a:xfrm rot="12360877">
            <a:off x="8704167" y="3791783"/>
            <a:ext cx="1181100" cy="945970"/>
          </a:xfrm>
          <a:prstGeom prst="rightArrow">
            <a:avLst/>
          </a:prstGeom>
          <a:solidFill>
            <a:srgbClr val="D83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7" name="TextBox 16">
            <a:extLst>
              <a:ext uri="{FF2B5EF4-FFF2-40B4-BE49-F238E27FC236}">
                <a16:creationId xmlns:a16="http://schemas.microsoft.com/office/drawing/2014/main" id="{D2089C58-9119-E6C0-FDAD-62B507E42117}"/>
              </a:ext>
            </a:extLst>
          </p:cNvPr>
          <p:cNvSpPr txBox="1"/>
          <p:nvPr/>
        </p:nvSpPr>
        <p:spPr>
          <a:xfrm>
            <a:off x="9854141" y="4443278"/>
            <a:ext cx="1999130" cy="1200329"/>
          </a:xfrm>
          <a:prstGeom prst="rect">
            <a:avLst/>
          </a:prstGeom>
          <a:noFill/>
        </p:spPr>
        <p:txBody>
          <a:bodyPr wrap="square" rtlCol="0">
            <a:spAutoFit/>
          </a:bodyPr>
          <a:lstStyle/>
          <a:p>
            <a:r>
              <a:rPr lang="en-US" sz="2400" dirty="0"/>
              <a:t>777-aa wild-type protein (magenta)</a:t>
            </a:r>
          </a:p>
        </p:txBody>
      </p:sp>
      <p:grpSp>
        <p:nvGrpSpPr>
          <p:cNvPr id="19" name="Group 18">
            <a:extLst>
              <a:ext uri="{FF2B5EF4-FFF2-40B4-BE49-F238E27FC236}">
                <a16:creationId xmlns:a16="http://schemas.microsoft.com/office/drawing/2014/main" id="{C7095821-2266-C251-FBB2-30983A02BF63}"/>
              </a:ext>
            </a:extLst>
          </p:cNvPr>
          <p:cNvGrpSpPr/>
          <p:nvPr/>
        </p:nvGrpSpPr>
        <p:grpSpPr>
          <a:xfrm>
            <a:off x="9740900" y="5597440"/>
            <a:ext cx="1968500" cy="1081216"/>
            <a:chOff x="19469100" y="11194880"/>
            <a:chExt cx="3937000" cy="2162432"/>
          </a:xfrm>
        </p:grpSpPr>
        <p:pic>
          <p:nvPicPr>
            <p:cNvPr id="2050" name="Picture 2" descr="United Airlines Boeing 777 diverted to ...">
              <a:extLst>
                <a:ext uri="{FF2B5EF4-FFF2-40B4-BE49-F238E27FC236}">
                  <a16:creationId xmlns:a16="http://schemas.microsoft.com/office/drawing/2014/main" id="{09FA8F22-DF1D-65CF-BE40-9846539F6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9100" y="11194880"/>
              <a:ext cx="3937000" cy="20701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11B323E-9FF4-3378-EEC9-0E03D97A7E3E}"/>
                </a:ext>
              </a:extLst>
            </p:cNvPr>
            <p:cNvSpPr txBox="1"/>
            <p:nvPr/>
          </p:nvSpPr>
          <p:spPr>
            <a:xfrm>
              <a:off x="20363256" y="12864870"/>
              <a:ext cx="2738572" cy="492442"/>
            </a:xfrm>
            <a:prstGeom prst="rect">
              <a:avLst/>
            </a:prstGeom>
            <a:noFill/>
          </p:spPr>
          <p:txBody>
            <a:bodyPr wrap="none" rtlCol="0">
              <a:spAutoFit/>
            </a:bodyPr>
            <a:lstStyle/>
            <a:p>
              <a:r>
                <a:rPr lang="en-US" sz="1000" b="1" dirty="0">
                  <a:solidFill>
                    <a:srgbClr val="FFFF00"/>
                  </a:solidFill>
                </a:rPr>
                <a:t>What a coincidence!</a:t>
              </a:r>
            </a:p>
          </p:txBody>
        </p:sp>
      </p:grpSp>
    </p:spTree>
    <p:extLst>
      <p:ext uri="{BB962C8B-B14F-4D97-AF65-F5344CB8AC3E}">
        <p14:creationId xmlns:p14="http://schemas.microsoft.com/office/powerpoint/2010/main" val="479850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1EC855-8CFF-FDB2-EB10-8E058F69ECF7}"/>
              </a:ext>
            </a:extLst>
          </p:cNvPr>
          <p:cNvSpPr>
            <a:spLocks noGrp="1"/>
          </p:cNvSpPr>
          <p:nvPr>
            <p:ph type="title"/>
          </p:nvPr>
        </p:nvSpPr>
        <p:spPr/>
        <p:txBody>
          <a:bodyPr/>
          <a:lstStyle/>
          <a:p>
            <a:r>
              <a:rPr lang="en-US" dirty="0"/>
              <a:t>How do we manage the population?</a:t>
            </a:r>
          </a:p>
        </p:txBody>
      </p:sp>
    </p:spTree>
    <p:extLst>
      <p:ext uri="{BB962C8B-B14F-4D97-AF65-F5344CB8AC3E}">
        <p14:creationId xmlns:p14="http://schemas.microsoft.com/office/powerpoint/2010/main" val="1885764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Should carrier bulls be culled? (Old)</a:t>
            </a:r>
          </a:p>
        </p:txBody>
      </p:sp>
      <p:sp>
        <p:nvSpPr>
          <p:cNvPr id="10" name="Content Placeholder 9"/>
          <p:cNvSpPr>
            <a:spLocks noGrp="1"/>
          </p:cNvSpPr>
          <p:nvPr>
            <p:ph idx="1"/>
          </p:nvPr>
        </p:nvSpPr>
        <p:spPr>
          <a:xfrm>
            <a:off x="596900" y="1646990"/>
            <a:ext cx="10972800" cy="4158252"/>
          </a:xfrm>
        </p:spPr>
        <p:txBody>
          <a:bodyPr>
            <a:normAutofit/>
          </a:bodyPr>
          <a:lstStyle/>
          <a:p>
            <a:pPr>
              <a:lnSpc>
                <a:spcPct val="100000"/>
              </a:lnSpc>
              <a:buClr>
                <a:schemeClr val="tx1"/>
              </a:buClr>
            </a:pPr>
            <a:r>
              <a:rPr lang="en-US" sz="3000" u="sng" dirty="0">
                <a:solidFill>
                  <a:srgbClr val="00523C"/>
                </a:solidFill>
              </a:rPr>
              <a:t>Yes,</a:t>
            </a:r>
            <a:r>
              <a:rPr lang="en-US" sz="3000" dirty="0"/>
              <a:t> if non-carriers are available and the population is large</a:t>
            </a:r>
          </a:p>
          <a:p>
            <a:pPr>
              <a:lnSpc>
                <a:spcPct val="100000"/>
              </a:lnSpc>
            </a:pPr>
            <a:r>
              <a:rPr lang="en-US" sz="3000" dirty="0"/>
              <a:t>Non-carrier bulls are </a:t>
            </a:r>
            <a:r>
              <a:rPr lang="en-US" sz="3000" u="sng" dirty="0">
                <a:solidFill>
                  <a:srgbClr val="00523C"/>
                </a:solidFill>
              </a:rPr>
              <a:t>as good as</a:t>
            </a:r>
            <a:r>
              <a:rPr lang="en-US" sz="3000" dirty="0">
                <a:solidFill>
                  <a:srgbClr val="00523C"/>
                </a:solidFill>
              </a:rPr>
              <a:t> </a:t>
            </a:r>
            <a:r>
              <a:rPr lang="en-US" sz="3000" dirty="0"/>
              <a:t>carrier bulls, on average</a:t>
            </a:r>
          </a:p>
        </p:txBody>
      </p:sp>
      <p:graphicFrame>
        <p:nvGraphicFramePr>
          <p:cNvPr id="6" name="Table 5"/>
          <p:cNvGraphicFramePr>
            <a:graphicFrameLocks noGrp="1"/>
          </p:cNvGraphicFramePr>
          <p:nvPr>
            <p:extLst>
              <p:ext uri="{D42A27DB-BD31-4B8C-83A1-F6EECF244321}">
                <p14:modId xmlns:p14="http://schemas.microsoft.com/office/powerpoint/2010/main" val="2181795361"/>
              </p:ext>
            </p:extLst>
          </p:nvPr>
        </p:nvGraphicFramePr>
        <p:xfrm>
          <a:off x="493526" y="2887054"/>
          <a:ext cx="11204952" cy="3153621"/>
        </p:xfrm>
        <a:graphic>
          <a:graphicData uri="http://schemas.openxmlformats.org/drawingml/2006/table">
            <a:tbl>
              <a:tblPr firstRow="1" firstCol="1" bandRow="1">
                <a:tableStyleId>{2D5ABB26-0587-4C30-8999-92F81FD0307C}</a:tableStyleId>
              </a:tblPr>
              <a:tblGrid>
                <a:gridCol w="1094864">
                  <a:extLst>
                    <a:ext uri="{9D8B030D-6E8A-4147-A177-3AD203B41FA5}">
                      <a16:colId xmlns:a16="http://schemas.microsoft.com/office/drawing/2014/main" val="20000"/>
                    </a:ext>
                  </a:extLst>
                </a:gridCol>
                <a:gridCol w="1073807">
                  <a:extLst>
                    <a:ext uri="{9D8B030D-6E8A-4147-A177-3AD203B41FA5}">
                      <a16:colId xmlns:a16="http://schemas.microsoft.com/office/drawing/2014/main" val="20001"/>
                    </a:ext>
                  </a:extLst>
                </a:gridCol>
                <a:gridCol w="1094864">
                  <a:extLst>
                    <a:ext uri="{9D8B030D-6E8A-4147-A177-3AD203B41FA5}">
                      <a16:colId xmlns:a16="http://schemas.microsoft.com/office/drawing/2014/main" val="20002"/>
                    </a:ext>
                  </a:extLst>
                </a:gridCol>
                <a:gridCol w="1094864">
                  <a:extLst>
                    <a:ext uri="{9D8B030D-6E8A-4147-A177-3AD203B41FA5}">
                      <a16:colId xmlns:a16="http://schemas.microsoft.com/office/drawing/2014/main" val="20003"/>
                    </a:ext>
                  </a:extLst>
                </a:gridCol>
                <a:gridCol w="251744">
                  <a:extLst>
                    <a:ext uri="{9D8B030D-6E8A-4147-A177-3AD203B41FA5}">
                      <a16:colId xmlns:a16="http://schemas.microsoft.com/office/drawing/2014/main" val="20004"/>
                    </a:ext>
                  </a:extLst>
                </a:gridCol>
                <a:gridCol w="1194645">
                  <a:extLst>
                    <a:ext uri="{9D8B030D-6E8A-4147-A177-3AD203B41FA5}">
                      <a16:colId xmlns:a16="http://schemas.microsoft.com/office/drawing/2014/main" val="20005"/>
                    </a:ext>
                  </a:extLst>
                </a:gridCol>
                <a:gridCol w="1310907">
                  <a:extLst>
                    <a:ext uri="{9D8B030D-6E8A-4147-A177-3AD203B41FA5}">
                      <a16:colId xmlns:a16="http://schemas.microsoft.com/office/drawing/2014/main" val="20006"/>
                    </a:ext>
                  </a:extLst>
                </a:gridCol>
                <a:gridCol w="1246825">
                  <a:extLst>
                    <a:ext uri="{9D8B030D-6E8A-4147-A177-3AD203B41FA5}">
                      <a16:colId xmlns:a16="http://schemas.microsoft.com/office/drawing/2014/main" val="20007"/>
                    </a:ext>
                  </a:extLst>
                </a:gridCol>
                <a:gridCol w="1456460">
                  <a:extLst>
                    <a:ext uri="{9D8B030D-6E8A-4147-A177-3AD203B41FA5}">
                      <a16:colId xmlns:a16="http://schemas.microsoft.com/office/drawing/2014/main" val="20008"/>
                    </a:ext>
                  </a:extLst>
                </a:gridCol>
                <a:gridCol w="1385972">
                  <a:extLst>
                    <a:ext uri="{9D8B030D-6E8A-4147-A177-3AD203B41FA5}">
                      <a16:colId xmlns:a16="http://schemas.microsoft.com/office/drawing/2014/main" val="20009"/>
                    </a:ext>
                  </a:extLst>
                </a:gridCol>
              </a:tblGrid>
              <a:tr h="535974">
                <a:tc>
                  <a:txBody>
                    <a:bodyPr/>
                    <a:lstStyle/>
                    <a:p>
                      <a:pPr marL="0" marR="0">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gridSpan="3">
                  <a:txBody>
                    <a:bodyPr/>
                    <a:lstStyle/>
                    <a:p>
                      <a:pPr marL="0" marR="0" algn="ctr">
                        <a:lnSpc>
                          <a:spcPct val="100000"/>
                        </a:lnSpc>
                        <a:spcBef>
                          <a:spcPts val="0"/>
                        </a:spcBef>
                        <a:spcAft>
                          <a:spcPts val="0"/>
                        </a:spcAft>
                      </a:pPr>
                      <a:r>
                        <a:rPr lang="en-US" sz="2000" b="1" dirty="0">
                          <a:solidFill>
                            <a:schemeClr val="tx1"/>
                          </a:solidFill>
                          <a:effectLst/>
                        </a:rPr>
                        <a:t>Carriers</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gridSpan="3">
                  <a:txBody>
                    <a:bodyPr/>
                    <a:lstStyle/>
                    <a:p>
                      <a:pPr marL="0" marR="0" algn="ctr">
                        <a:lnSpc>
                          <a:spcPct val="100000"/>
                        </a:lnSpc>
                        <a:spcBef>
                          <a:spcPts val="0"/>
                        </a:spcBef>
                        <a:spcAft>
                          <a:spcPts val="0"/>
                        </a:spcAft>
                      </a:pPr>
                      <a:r>
                        <a:rPr lang="en-US" sz="2000" b="1" dirty="0">
                          <a:solidFill>
                            <a:schemeClr val="tx1"/>
                          </a:solidFill>
                          <a:effectLst/>
                        </a:rPr>
                        <a:t>Non-carriers</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649697">
                <a:tc>
                  <a:txBody>
                    <a:bodyPr/>
                    <a:lstStyle/>
                    <a:p>
                      <a:pPr marL="0" marR="0">
                        <a:lnSpc>
                          <a:spcPct val="100000"/>
                        </a:lnSpc>
                        <a:spcBef>
                          <a:spcPts val="0"/>
                        </a:spcBef>
                        <a:spcAft>
                          <a:spcPts val="0"/>
                        </a:spcAft>
                      </a:pPr>
                      <a:r>
                        <a:rPr lang="en-US" sz="2000" b="1" dirty="0">
                          <a:solidFill>
                            <a:schemeClr val="tx1"/>
                          </a:solidFill>
                          <a:effectLst/>
                        </a:rPr>
                        <a:t>Breed</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N</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Mean</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SD</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N</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Mean</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SD</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Difference</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P value</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6131">
                <a:tc>
                  <a:txBody>
                    <a:bodyPr/>
                    <a:lstStyle/>
                    <a:p>
                      <a:pPr marL="0" marR="0">
                        <a:lnSpc>
                          <a:spcPct val="100000"/>
                        </a:lnSpc>
                        <a:spcBef>
                          <a:spcPts val="0"/>
                        </a:spcBef>
                        <a:spcAft>
                          <a:spcPts val="0"/>
                        </a:spcAft>
                      </a:pPr>
                      <a:r>
                        <a:rPr lang="en-US" sz="2000" b="1" dirty="0">
                          <a:solidFill>
                            <a:schemeClr val="tx1"/>
                          </a:solidFill>
                          <a:effectLst/>
                        </a:rPr>
                        <a:t>AY</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rPr>
                        <a:t>16</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rPr>
                        <a:t>286.43</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rPr>
                        <a:t>194.67</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rPr>
                        <a:t>53</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a:solidFill>
                            <a:schemeClr val="tx1"/>
                          </a:solidFill>
                          <a:effectLst/>
                        </a:rPr>
                        <a:t>272.41</a:t>
                      </a:r>
                      <a:endParaRPr lang="en-US" sz="2000" b="1">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rPr>
                        <a:t>191.69</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rPr>
                        <a:t>13.02</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rPr>
                        <a:t>0.407</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87273">
                <a:tc>
                  <a:txBody>
                    <a:bodyPr/>
                    <a:lstStyle/>
                    <a:p>
                      <a:pPr marL="0" marR="0">
                        <a:lnSpc>
                          <a:spcPct val="100000"/>
                        </a:lnSpc>
                        <a:spcBef>
                          <a:spcPts val="0"/>
                        </a:spcBef>
                        <a:spcAft>
                          <a:spcPts val="0"/>
                        </a:spcAft>
                      </a:pPr>
                      <a:r>
                        <a:rPr lang="en-US" sz="2000" b="1" dirty="0">
                          <a:solidFill>
                            <a:schemeClr val="tx1"/>
                          </a:solidFill>
                          <a:effectLst/>
                        </a:rPr>
                        <a:t>BS</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30</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223.10</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218.39</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59</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284.19</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160.36</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a:solidFill>
                            <a:schemeClr val="tx1"/>
                          </a:solidFill>
                          <a:effectLst/>
                        </a:rPr>
                        <a:t>-61.09</a:t>
                      </a:r>
                      <a:endParaRPr lang="en-US" sz="2000" b="1">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a:solidFill>
                            <a:schemeClr val="tx1"/>
                          </a:solidFill>
                          <a:effectLst/>
                        </a:rPr>
                        <a:t>0.087</a:t>
                      </a:r>
                      <a:endParaRPr lang="en-US" sz="2000" b="1">
                        <a:solidFill>
                          <a:schemeClr val="tx1"/>
                        </a:solidFill>
                        <a:effectLst/>
                        <a:latin typeface="Times New Roman" charset="0"/>
                        <a:ea typeface="Times New Roman" charset="0"/>
                      </a:endParaRPr>
                    </a:p>
                  </a:txBody>
                  <a:tcPr marL="68509" marR="68509" marT="0" marB="0" anchor="ctr"/>
                </a:tc>
                <a:extLst>
                  <a:ext uri="{0D108BD9-81ED-4DB2-BD59-A6C34878D82A}">
                    <a16:rowId xmlns:a16="http://schemas.microsoft.com/office/drawing/2014/main" val="10003"/>
                  </a:ext>
                </a:extLst>
              </a:tr>
              <a:tr h="487273">
                <a:tc>
                  <a:txBody>
                    <a:bodyPr/>
                    <a:lstStyle/>
                    <a:p>
                      <a:pPr marL="0" marR="0">
                        <a:lnSpc>
                          <a:spcPct val="100000"/>
                        </a:lnSpc>
                        <a:spcBef>
                          <a:spcPts val="0"/>
                        </a:spcBef>
                        <a:spcAft>
                          <a:spcPts val="0"/>
                        </a:spcAft>
                      </a:pPr>
                      <a:r>
                        <a:rPr lang="en-US" sz="2000" b="1" dirty="0">
                          <a:solidFill>
                            <a:schemeClr val="tx1"/>
                          </a:solidFill>
                          <a:effectLst/>
                        </a:rPr>
                        <a:t>HO</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550</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394.08</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216.77</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1,765</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479.49</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213.89</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-85.41</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rPr>
                        <a:t>&lt;0.001</a:t>
                      </a:r>
                      <a:endParaRPr lang="en-US" sz="2000" b="1" dirty="0">
                        <a:solidFill>
                          <a:schemeClr val="tx1"/>
                        </a:solidFill>
                        <a:effectLst/>
                        <a:latin typeface="Times New Roman" charset="0"/>
                        <a:ea typeface="Times New Roman" charset="0"/>
                      </a:endParaRPr>
                    </a:p>
                  </a:txBody>
                  <a:tcPr marL="68509" marR="68509" marT="0" marB="0" anchor="ctr"/>
                </a:tc>
                <a:extLst>
                  <a:ext uri="{0D108BD9-81ED-4DB2-BD59-A6C34878D82A}">
                    <a16:rowId xmlns:a16="http://schemas.microsoft.com/office/drawing/2014/main" val="10004"/>
                  </a:ext>
                </a:extLst>
              </a:tr>
              <a:tr h="487273">
                <a:tc>
                  <a:txBody>
                    <a:bodyPr/>
                    <a:lstStyle/>
                    <a:p>
                      <a:pPr marL="0" marR="0">
                        <a:lnSpc>
                          <a:spcPct val="100000"/>
                        </a:lnSpc>
                        <a:spcBef>
                          <a:spcPts val="0"/>
                        </a:spcBef>
                        <a:spcAft>
                          <a:spcPts val="0"/>
                        </a:spcAft>
                      </a:pPr>
                      <a:r>
                        <a:rPr lang="en-US" sz="2000" b="1" dirty="0">
                          <a:solidFill>
                            <a:schemeClr val="tx1"/>
                          </a:solidFill>
                          <a:effectLst/>
                        </a:rPr>
                        <a:t>JE</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99</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340.51</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149.00</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378</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338.82</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153.99</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1.69</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0.460</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TextBox 7"/>
          <p:cNvSpPr txBox="1"/>
          <p:nvPr/>
        </p:nvSpPr>
        <p:spPr>
          <a:xfrm rot="5400000">
            <a:off x="10667486" y="4789233"/>
            <a:ext cx="2400401" cy="338426"/>
          </a:xfrm>
          <a:prstGeom prst="rect">
            <a:avLst/>
          </a:prstGeom>
          <a:noFill/>
        </p:spPr>
        <p:txBody>
          <a:bodyPr wrap="none" rtlCol="0">
            <a:spAutoFit/>
          </a:bodyPr>
          <a:lstStyle/>
          <a:p>
            <a:pPr algn="r"/>
            <a:r>
              <a:rPr lang="en-US" sz="1599" dirty="0">
                <a:solidFill>
                  <a:srgbClr val="000000"/>
                </a:solidFill>
                <a:ea typeface="Trebuchet MS" charset="0"/>
                <a:cs typeface="Trebuchet MS" charset="0"/>
              </a:rPr>
              <a:t>Source: Cole et al. (2016)</a:t>
            </a:r>
          </a:p>
        </p:txBody>
      </p:sp>
    </p:spTree>
    <p:extLst>
      <p:ext uri="{BB962C8B-B14F-4D97-AF65-F5344CB8AC3E}">
        <p14:creationId xmlns:p14="http://schemas.microsoft.com/office/powerpoint/2010/main" val="780482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D14FDE-F90F-E19F-F64A-8F57E197747E}"/>
              </a:ext>
            </a:extLst>
          </p:cNvPr>
          <p:cNvSpPr>
            <a:spLocks noGrp="1"/>
          </p:cNvSpPr>
          <p:nvPr>
            <p:ph type="title"/>
          </p:nvPr>
        </p:nvSpPr>
        <p:spPr/>
        <p:txBody>
          <a:bodyPr/>
          <a:lstStyle/>
          <a:p>
            <a:r>
              <a:rPr lang="en-US" sz="5400" dirty="0"/>
              <a:t>What are genetic defects, and where do they come from?</a:t>
            </a:r>
          </a:p>
        </p:txBody>
      </p:sp>
    </p:spTree>
    <p:extLst>
      <p:ext uri="{BB962C8B-B14F-4D97-AF65-F5344CB8AC3E}">
        <p14:creationId xmlns:p14="http://schemas.microsoft.com/office/powerpoint/2010/main" val="4092061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EA430-BD05-75E6-D2D4-61DBA5ED8063}"/>
              </a:ext>
            </a:extLst>
          </p:cNvPr>
          <p:cNvSpPr>
            <a:spLocks noGrp="1"/>
          </p:cNvSpPr>
          <p:nvPr>
            <p:ph type="title"/>
          </p:nvPr>
        </p:nvSpPr>
        <p:spPr/>
        <p:txBody>
          <a:bodyPr/>
          <a:lstStyle/>
          <a:p>
            <a:r>
              <a:rPr lang="en-US" dirty="0"/>
              <a:t>Will carrier bulls be culled?</a:t>
            </a:r>
          </a:p>
        </p:txBody>
      </p:sp>
      <p:sp>
        <p:nvSpPr>
          <p:cNvPr id="4" name="Text Placeholder 3">
            <a:extLst>
              <a:ext uri="{FF2B5EF4-FFF2-40B4-BE49-F238E27FC236}">
                <a16:creationId xmlns:a16="http://schemas.microsoft.com/office/drawing/2014/main" id="{B18A13F3-29D6-9D70-E11F-5AE9BFC50F53}"/>
              </a:ext>
            </a:extLst>
          </p:cNvPr>
          <p:cNvSpPr>
            <a:spLocks noGrp="1"/>
          </p:cNvSpPr>
          <p:nvPr>
            <p:ph idx="1"/>
          </p:nvPr>
        </p:nvSpPr>
        <p:spPr/>
        <p:txBody>
          <a:bodyPr>
            <a:normAutofit lnSpcReduction="10000"/>
          </a:bodyPr>
          <a:lstStyle/>
          <a:p>
            <a:r>
              <a:rPr lang="en-US" dirty="0"/>
              <a:t>Not in most cases</a:t>
            </a:r>
          </a:p>
          <a:p>
            <a:r>
              <a:rPr lang="en-US" dirty="0"/>
              <a:t>High-genetic-merit embryos are extremely valuable</a:t>
            </a:r>
          </a:p>
          <a:p>
            <a:pPr lvl="2">
              <a:buSzPct val="100000"/>
            </a:pPr>
            <a:r>
              <a:rPr lang="en-US" dirty="0"/>
              <a:t>Genotyping embryos is difficult and risky</a:t>
            </a:r>
          </a:p>
          <a:p>
            <a:pPr lvl="2">
              <a:buSzPct val="100000"/>
            </a:pPr>
            <a:r>
              <a:rPr lang="en-US" dirty="0"/>
              <a:t>Using cell lines introduces genetic lag and faces regulatory hurdles in the EU</a:t>
            </a:r>
          </a:p>
          <a:p>
            <a:r>
              <a:rPr lang="en-US" dirty="0"/>
              <a:t>Update – perhaps I’m wrong, anyway</a:t>
            </a:r>
          </a:p>
          <a:p>
            <a:pPr lvl="2"/>
            <a:r>
              <a:rPr lang="en-US" dirty="0"/>
              <a:t>Upperman et al. (2019) found the most profitable breeding strategy was always simultaneous selection and mate allocation rather than indiscriminate selection against carriers.</a:t>
            </a:r>
          </a:p>
        </p:txBody>
      </p:sp>
    </p:spTree>
    <p:extLst>
      <p:ext uri="{BB962C8B-B14F-4D97-AF65-F5344CB8AC3E}">
        <p14:creationId xmlns:p14="http://schemas.microsoft.com/office/powerpoint/2010/main" val="1091364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5C2D7-7321-7255-E5BC-BEA7BAA0A8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2E5837-A438-45ED-BF01-1F553CD0E417}"/>
              </a:ext>
            </a:extLst>
          </p:cNvPr>
          <p:cNvSpPr>
            <a:spLocks noGrp="1"/>
          </p:cNvSpPr>
          <p:nvPr>
            <p:ph type="title"/>
          </p:nvPr>
        </p:nvSpPr>
        <p:spPr/>
        <p:txBody>
          <a:bodyPr>
            <a:normAutofit/>
          </a:bodyPr>
          <a:lstStyle/>
          <a:p>
            <a:r>
              <a:rPr lang="en-US" dirty="0"/>
              <a:t>Should carrier bulls </a:t>
            </a:r>
            <a:r>
              <a:rPr lang="en-US" u="sng" dirty="0"/>
              <a:t>really</a:t>
            </a:r>
            <a:r>
              <a:rPr lang="en-US" dirty="0"/>
              <a:t> be culled? (New)</a:t>
            </a:r>
          </a:p>
        </p:txBody>
      </p:sp>
      <p:sp>
        <p:nvSpPr>
          <p:cNvPr id="10" name="Content Placeholder 9">
            <a:extLst>
              <a:ext uri="{FF2B5EF4-FFF2-40B4-BE49-F238E27FC236}">
                <a16:creationId xmlns:a16="http://schemas.microsoft.com/office/drawing/2014/main" id="{8D7B01E3-A157-6FB5-0AE4-78FAC611BF27}"/>
              </a:ext>
            </a:extLst>
          </p:cNvPr>
          <p:cNvSpPr>
            <a:spLocks noGrp="1"/>
          </p:cNvSpPr>
          <p:nvPr>
            <p:ph idx="1"/>
          </p:nvPr>
        </p:nvSpPr>
        <p:spPr/>
        <p:txBody>
          <a:bodyPr>
            <a:normAutofit/>
          </a:bodyPr>
          <a:lstStyle/>
          <a:p>
            <a:pPr>
              <a:lnSpc>
                <a:spcPct val="100000"/>
              </a:lnSpc>
              <a:buClr>
                <a:schemeClr val="tx1"/>
              </a:buClr>
            </a:pPr>
            <a:r>
              <a:rPr lang="en-US" sz="3000" dirty="0"/>
              <a:t>Bulls born 2015 and later, NAAB status code “I”, April 2025 evaluation</a:t>
            </a:r>
          </a:p>
        </p:txBody>
      </p:sp>
      <p:graphicFrame>
        <p:nvGraphicFramePr>
          <p:cNvPr id="6" name="Table 5">
            <a:extLst>
              <a:ext uri="{FF2B5EF4-FFF2-40B4-BE49-F238E27FC236}">
                <a16:creationId xmlns:a16="http://schemas.microsoft.com/office/drawing/2014/main" id="{7EC3E308-E0F3-A329-D7ED-1F016490D797}"/>
              </a:ext>
            </a:extLst>
          </p:cNvPr>
          <p:cNvGraphicFramePr>
            <a:graphicFrameLocks noGrp="1"/>
          </p:cNvGraphicFramePr>
          <p:nvPr>
            <p:extLst>
              <p:ext uri="{D42A27DB-BD31-4B8C-83A1-F6EECF244321}">
                <p14:modId xmlns:p14="http://schemas.microsoft.com/office/powerpoint/2010/main" val="2510000804"/>
              </p:ext>
            </p:extLst>
          </p:nvPr>
        </p:nvGraphicFramePr>
        <p:xfrm>
          <a:off x="493526" y="2868715"/>
          <a:ext cx="11204952" cy="3153621"/>
        </p:xfrm>
        <a:graphic>
          <a:graphicData uri="http://schemas.openxmlformats.org/drawingml/2006/table">
            <a:tbl>
              <a:tblPr firstRow="1" firstCol="1" bandRow="1">
                <a:tableStyleId>{2D5ABB26-0587-4C30-8999-92F81FD0307C}</a:tableStyleId>
              </a:tblPr>
              <a:tblGrid>
                <a:gridCol w="1094864">
                  <a:extLst>
                    <a:ext uri="{9D8B030D-6E8A-4147-A177-3AD203B41FA5}">
                      <a16:colId xmlns:a16="http://schemas.microsoft.com/office/drawing/2014/main" val="20000"/>
                    </a:ext>
                  </a:extLst>
                </a:gridCol>
                <a:gridCol w="1073807">
                  <a:extLst>
                    <a:ext uri="{9D8B030D-6E8A-4147-A177-3AD203B41FA5}">
                      <a16:colId xmlns:a16="http://schemas.microsoft.com/office/drawing/2014/main" val="20001"/>
                    </a:ext>
                  </a:extLst>
                </a:gridCol>
                <a:gridCol w="1094864">
                  <a:extLst>
                    <a:ext uri="{9D8B030D-6E8A-4147-A177-3AD203B41FA5}">
                      <a16:colId xmlns:a16="http://schemas.microsoft.com/office/drawing/2014/main" val="20002"/>
                    </a:ext>
                  </a:extLst>
                </a:gridCol>
                <a:gridCol w="1094864">
                  <a:extLst>
                    <a:ext uri="{9D8B030D-6E8A-4147-A177-3AD203B41FA5}">
                      <a16:colId xmlns:a16="http://schemas.microsoft.com/office/drawing/2014/main" val="20003"/>
                    </a:ext>
                  </a:extLst>
                </a:gridCol>
                <a:gridCol w="251744">
                  <a:extLst>
                    <a:ext uri="{9D8B030D-6E8A-4147-A177-3AD203B41FA5}">
                      <a16:colId xmlns:a16="http://schemas.microsoft.com/office/drawing/2014/main" val="20004"/>
                    </a:ext>
                  </a:extLst>
                </a:gridCol>
                <a:gridCol w="1194645">
                  <a:extLst>
                    <a:ext uri="{9D8B030D-6E8A-4147-A177-3AD203B41FA5}">
                      <a16:colId xmlns:a16="http://schemas.microsoft.com/office/drawing/2014/main" val="20005"/>
                    </a:ext>
                  </a:extLst>
                </a:gridCol>
                <a:gridCol w="1310907">
                  <a:extLst>
                    <a:ext uri="{9D8B030D-6E8A-4147-A177-3AD203B41FA5}">
                      <a16:colId xmlns:a16="http://schemas.microsoft.com/office/drawing/2014/main" val="20006"/>
                    </a:ext>
                  </a:extLst>
                </a:gridCol>
                <a:gridCol w="1246825">
                  <a:extLst>
                    <a:ext uri="{9D8B030D-6E8A-4147-A177-3AD203B41FA5}">
                      <a16:colId xmlns:a16="http://schemas.microsoft.com/office/drawing/2014/main" val="20007"/>
                    </a:ext>
                  </a:extLst>
                </a:gridCol>
                <a:gridCol w="1456460">
                  <a:extLst>
                    <a:ext uri="{9D8B030D-6E8A-4147-A177-3AD203B41FA5}">
                      <a16:colId xmlns:a16="http://schemas.microsoft.com/office/drawing/2014/main" val="20008"/>
                    </a:ext>
                  </a:extLst>
                </a:gridCol>
                <a:gridCol w="1385972">
                  <a:extLst>
                    <a:ext uri="{9D8B030D-6E8A-4147-A177-3AD203B41FA5}">
                      <a16:colId xmlns:a16="http://schemas.microsoft.com/office/drawing/2014/main" val="20009"/>
                    </a:ext>
                  </a:extLst>
                </a:gridCol>
              </a:tblGrid>
              <a:tr h="535974">
                <a:tc>
                  <a:txBody>
                    <a:bodyPr/>
                    <a:lstStyle/>
                    <a:p>
                      <a:pPr marL="0" marR="0">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gridSpan="3">
                  <a:txBody>
                    <a:bodyPr/>
                    <a:lstStyle/>
                    <a:p>
                      <a:pPr marL="0" marR="0" algn="ctr">
                        <a:lnSpc>
                          <a:spcPct val="100000"/>
                        </a:lnSpc>
                        <a:spcBef>
                          <a:spcPts val="0"/>
                        </a:spcBef>
                        <a:spcAft>
                          <a:spcPts val="0"/>
                        </a:spcAft>
                      </a:pPr>
                      <a:r>
                        <a:rPr lang="en-US" sz="2000" b="1" dirty="0">
                          <a:solidFill>
                            <a:schemeClr val="tx1"/>
                          </a:solidFill>
                          <a:effectLst/>
                        </a:rPr>
                        <a:t>Carriers</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gridSpan="3">
                  <a:txBody>
                    <a:bodyPr/>
                    <a:lstStyle/>
                    <a:p>
                      <a:pPr marL="0" marR="0" algn="ctr">
                        <a:lnSpc>
                          <a:spcPct val="100000"/>
                        </a:lnSpc>
                        <a:spcBef>
                          <a:spcPts val="0"/>
                        </a:spcBef>
                        <a:spcAft>
                          <a:spcPts val="0"/>
                        </a:spcAft>
                      </a:pPr>
                      <a:r>
                        <a:rPr lang="en-US" sz="2000" b="1" dirty="0">
                          <a:solidFill>
                            <a:schemeClr val="tx1"/>
                          </a:solidFill>
                          <a:effectLst/>
                        </a:rPr>
                        <a:t>Non-carriers</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0" marR="0">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649697">
                <a:tc>
                  <a:txBody>
                    <a:bodyPr/>
                    <a:lstStyle/>
                    <a:p>
                      <a:pPr marL="0" marR="0">
                        <a:lnSpc>
                          <a:spcPct val="100000"/>
                        </a:lnSpc>
                        <a:spcBef>
                          <a:spcPts val="0"/>
                        </a:spcBef>
                        <a:spcAft>
                          <a:spcPts val="0"/>
                        </a:spcAft>
                      </a:pPr>
                      <a:r>
                        <a:rPr lang="en-US" sz="2000" b="1" dirty="0">
                          <a:solidFill>
                            <a:schemeClr val="tx1"/>
                          </a:solidFill>
                          <a:effectLst/>
                        </a:rPr>
                        <a:t>Breed</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N</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Mean</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SD</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 </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N</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Mean</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SD</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Difference</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rPr>
                        <a:t>% carriers</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06131">
                <a:tc>
                  <a:txBody>
                    <a:bodyPr/>
                    <a:lstStyle/>
                    <a:p>
                      <a:pPr marL="0" marR="0">
                        <a:lnSpc>
                          <a:spcPct val="100000"/>
                        </a:lnSpc>
                        <a:spcBef>
                          <a:spcPts val="0"/>
                        </a:spcBef>
                        <a:spcAft>
                          <a:spcPts val="0"/>
                        </a:spcAft>
                      </a:pPr>
                      <a:r>
                        <a:rPr lang="en-US" sz="2000" b="1" dirty="0">
                          <a:solidFill>
                            <a:schemeClr val="tx1"/>
                          </a:solidFill>
                          <a:effectLst/>
                        </a:rPr>
                        <a:t>AY</a:t>
                      </a:r>
                      <a:endParaRPr lang="en-US" sz="2000" b="1" dirty="0">
                        <a:solidFill>
                          <a:schemeClr val="tx1"/>
                        </a:solidFill>
                        <a:effectLst/>
                        <a:latin typeface="Times New Roman" charset="0"/>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32</a:t>
                      </a: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270.84</a:t>
                      </a: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267.58</a:t>
                      </a: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endParaRPr lang="en-US" sz="2000" b="1" dirty="0">
                        <a:solidFill>
                          <a:schemeClr val="tx1"/>
                        </a:solidFill>
                        <a:effectLst/>
                        <a:latin typeface="+mn-lt"/>
                        <a:ea typeface="Times New Roman" charset="0"/>
                      </a:endParaRP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56</a:t>
                      </a: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351.95</a:t>
                      </a: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314.80</a:t>
                      </a: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-81.11</a:t>
                      </a:r>
                    </a:p>
                  </a:txBody>
                  <a:tcPr marL="68509" marR="68509" marT="0" marB="0" anchor="ctr">
                    <a:lnT w="12700" cap="flat" cmpd="sng" algn="ctr">
                      <a:solidFill>
                        <a:schemeClr val="tx1"/>
                      </a:solidFill>
                      <a:prstDash val="solid"/>
                      <a:round/>
                      <a:headEnd type="none" w="med" len="med"/>
                      <a:tailEnd type="none" w="med" len="med"/>
                    </a:lnT>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36</a:t>
                      </a:r>
                    </a:p>
                  </a:txBody>
                  <a:tcPr marL="68509" marR="68509"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87273">
                <a:tc>
                  <a:txBody>
                    <a:bodyPr/>
                    <a:lstStyle/>
                    <a:p>
                      <a:pPr marL="0" marR="0">
                        <a:lnSpc>
                          <a:spcPct val="100000"/>
                        </a:lnSpc>
                        <a:spcBef>
                          <a:spcPts val="0"/>
                        </a:spcBef>
                        <a:spcAft>
                          <a:spcPts val="0"/>
                        </a:spcAft>
                      </a:pPr>
                      <a:r>
                        <a:rPr lang="en-US" sz="2000" b="1" dirty="0">
                          <a:solidFill>
                            <a:schemeClr val="tx1"/>
                          </a:solidFill>
                          <a:effectLst/>
                        </a:rPr>
                        <a:t>BS</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8</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266.00</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163.91</a:t>
                      </a:r>
                    </a:p>
                  </a:txBody>
                  <a:tcPr marL="68509" marR="68509" marT="0" marB="0" anchor="ctr"/>
                </a:tc>
                <a:tc>
                  <a:txBody>
                    <a:bodyPr/>
                    <a:lstStyle/>
                    <a:p>
                      <a:pPr marL="0" marR="0" algn="r">
                        <a:lnSpc>
                          <a:spcPct val="100000"/>
                        </a:lnSpc>
                        <a:spcBef>
                          <a:spcPts val="0"/>
                        </a:spcBef>
                        <a:spcAft>
                          <a:spcPts val="0"/>
                        </a:spcAft>
                      </a:pPr>
                      <a:endParaRPr lang="en-US" sz="2000" b="1" dirty="0">
                        <a:solidFill>
                          <a:schemeClr val="tx1"/>
                        </a:solidFill>
                        <a:effectLst/>
                        <a:latin typeface="+mn-lt"/>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181</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141.92</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229.86</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124.08</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4</a:t>
                      </a:r>
                    </a:p>
                  </a:txBody>
                  <a:tcPr marL="68509" marR="68509" marT="0" marB="0" anchor="ctr"/>
                </a:tc>
                <a:extLst>
                  <a:ext uri="{0D108BD9-81ED-4DB2-BD59-A6C34878D82A}">
                    <a16:rowId xmlns:a16="http://schemas.microsoft.com/office/drawing/2014/main" val="10003"/>
                  </a:ext>
                </a:extLst>
              </a:tr>
              <a:tr h="487273">
                <a:tc>
                  <a:txBody>
                    <a:bodyPr/>
                    <a:lstStyle/>
                    <a:p>
                      <a:pPr marL="0" marR="0">
                        <a:lnSpc>
                          <a:spcPct val="100000"/>
                        </a:lnSpc>
                        <a:spcBef>
                          <a:spcPts val="0"/>
                        </a:spcBef>
                        <a:spcAft>
                          <a:spcPts val="0"/>
                        </a:spcAft>
                      </a:pPr>
                      <a:r>
                        <a:rPr lang="en-US" sz="2000" b="1" dirty="0">
                          <a:solidFill>
                            <a:schemeClr val="tx1"/>
                          </a:solidFill>
                          <a:effectLst/>
                        </a:rPr>
                        <a:t>HO</a:t>
                      </a:r>
                      <a:endParaRPr lang="en-US" sz="2000" b="1" dirty="0">
                        <a:solidFill>
                          <a:schemeClr val="tx1"/>
                        </a:solidFill>
                        <a:effectLst/>
                        <a:latin typeface="Times New Roman" charset="0"/>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1,024</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267.55</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254.32</a:t>
                      </a:r>
                    </a:p>
                  </a:txBody>
                  <a:tcPr marL="68509" marR="68509" marT="0" marB="0" anchor="ctr"/>
                </a:tc>
                <a:tc>
                  <a:txBody>
                    <a:bodyPr/>
                    <a:lstStyle/>
                    <a:p>
                      <a:pPr marL="0" marR="0" algn="r">
                        <a:lnSpc>
                          <a:spcPct val="100000"/>
                        </a:lnSpc>
                        <a:spcBef>
                          <a:spcPts val="0"/>
                        </a:spcBef>
                        <a:spcAft>
                          <a:spcPts val="0"/>
                        </a:spcAft>
                      </a:pPr>
                      <a:endParaRPr lang="en-US" sz="2000" b="1" dirty="0">
                        <a:solidFill>
                          <a:schemeClr val="tx1"/>
                        </a:solidFill>
                        <a:effectLst/>
                        <a:latin typeface="+mn-lt"/>
                        <a:ea typeface="Times New Roman" charset="0"/>
                      </a:endParaRP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2,253</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457.62</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298.00</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-190.07</a:t>
                      </a:r>
                    </a:p>
                  </a:txBody>
                  <a:tcPr marL="68509" marR="68509" marT="0" marB="0" anchor="ct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31</a:t>
                      </a:r>
                    </a:p>
                  </a:txBody>
                  <a:tcPr marL="68509" marR="68509" marT="0" marB="0" anchor="ctr"/>
                </a:tc>
                <a:extLst>
                  <a:ext uri="{0D108BD9-81ED-4DB2-BD59-A6C34878D82A}">
                    <a16:rowId xmlns:a16="http://schemas.microsoft.com/office/drawing/2014/main" val="10004"/>
                  </a:ext>
                </a:extLst>
              </a:tr>
              <a:tr h="487273">
                <a:tc>
                  <a:txBody>
                    <a:bodyPr/>
                    <a:lstStyle/>
                    <a:p>
                      <a:pPr marL="0" marR="0">
                        <a:lnSpc>
                          <a:spcPct val="100000"/>
                        </a:lnSpc>
                        <a:spcBef>
                          <a:spcPts val="0"/>
                        </a:spcBef>
                        <a:spcAft>
                          <a:spcPts val="0"/>
                        </a:spcAft>
                      </a:pPr>
                      <a:r>
                        <a:rPr lang="en-US" sz="2000" b="1" dirty="0">
                          <a:solidFill>
                            <a:schemeClr val="tx1"/>
                          </a:solidFill>
                          <a:effectLst/>
                        </a:rPr>
                        <a:t>JE</a:t>
                      </a:r>
                      <a:endParaRPr lang="en-US" sz="2000" b="1" dirty="0">
                        <a:solidFill>
                          <a:schemeClr val="tx1"/>
                        </a:solidFill>
                        <a:effectLst/>
                        <a:latin typeface="Times New Roman" charset="0"/>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232</a:t>
                      </a: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89.44</a:t>
                      </a: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177.32</a:t>
                      </a: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endParaRPr lang="en-US" sz="2000" b="1" dirty="0">
                        <a:solidFill>
                          <a:schemeClr val="tx1"/>
                        </a:solidFill>
                        <a:effectLst/>
                        <a:latin typeface="+mn-lt"/>
                        <a:ea typeface="Times New Roman" charset="0"/>
                      </a:endParaRP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1,214</a:t>
                      </a: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129.49</a:t>
                      </a: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186.84</a:t>
                      </a: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-40.05</a:t>
                      </a:r>
                    </a:p>
                  </a:txBody>
                  <a:tcPr marL="68509" marR="68509" marT="0" marB="0" anchor="ctr">
                    <a:lnB w="12700" cap="flat" cmpd="sng" algn="ctr">
                      <a:solidFill>
                        <a:schemeClr val="tx1"/>
                      </a:solidFill>
                      <a:prstDash val="solid"/>
                      <a:round/>
                      <a:headEnd type="none" w="med" len="med"/>
                      <a:tailEnd type="none" w="med" len="med"/>
                    </a:lnB>
                  </a:tcPr>
                </a:tc>
                <a:tc>
                  <a:txBody>
                    <a:bodyPr/>
                    <a:lstStyle/>
                    <a:p>
                      <a:pPr marL="0" marR="0" algn="r">
                        <a:lnSpc>
                          <a:spcPct val="100000"/>
                        </a:lnSpc>
                        <a:spcBef>
                          <a:spcPts val="0"/>
                        </a:spcBef>
                        <a:spcAft>
                          <a:spcPts val="0"/>
                        </a:spcAft>
                      </a:pPr>
                      <a:r>
                        <a:rPr lang="en-US" sz="2000" b="1" dirty="0">
                          <a:solidFill>
                            <a:schemeClr val="tx1"/>
                          </a:solidFill>
                          <a:effectLst/>
                          <a:latin typeface="+mn-lt"/>
                          <a:ea typeface="Times New Roman" charset="0"/>
                        </a:rPr>
                        <a:t>16</a:t>
                      </a:r>
                    </a:p>
                  </a:txBody>
                  <a:tcPr marL="68509" marR="68509"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75695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Markers can be used for mate selection</a:t>
            </a:r>
          </a:p>
        </p:txBody>
      </p:sp>
      <p:sp>
        <p:nvSpPr>
          <p:cNvPr id="3" name="Content Placeholder 2"/>
          <p:cNvSpPr>
            <a:spLocks noGrp="1"/>
          </p:cNvSpPr>
          <p:nvPr>
            <p:ph idx="1"/>
          </p:nvPr>
        </p:nvSpPr>
        <p:spPr/>
        <p:txBody>
          <a:bodyPr>
            <a:normAutofit fontScale="92500" lnSpcReduction="10000"/>
          </a:bodyPr>
          <a:lstStyle/>
          <a:p>
            <a:r>
              <a:rPr lang="en-US" dirty="0">
                <a:solidFill>
                  <a:schemeClr val="tx2"/>
                </a:solidFill>
              </a:rPr>
              <a:t>Shepherd and </a:t>
            </a:r>
            <a:r>
              <a:rPr lang="en-US" dirty="0" err="1">
                <a:solidFill>
                  <a:schemeClr val="tx2"/>
                </a:solidFill>
              </a:rPr>
              <a:t>Kinghorn</a:t>
            </a:r>
            <a:r>
              <a:rPr lang="en-US" dirty="0">
                <a:solidFill>
                  <a:schemeClr val="tx2"/>
                </a:solidFill>
              </a:rPr>
              <a:t> (2001) </a:t>
            </a:r>
            <a:r>
              <a:rPr lang="en-US" dirty="0"/>
              <a:t>described a look-ahead mate selection scheme using markers.</a:t>
            </a:r>
          </a:p>
          <a:p>
            <a:r>
              <a:rPr lang="en-US" dirty="0">
                <a:solidFill>
                  <a:schemeClr val="tx2"/>
                </a:solidFill>
              </a:rPr>
              <a:t>Li et al. (2006, 2008)</a:t>
            </a:r>
            <a:r>
              <a:rPr lang="en-US" dirty="0"/>
              <a:t> showed QTL provide more benefit when used in mate selection rather than in index selection.</a:t>
            </a:r>
          </a:p>
          <a:p>
            <a:r>
              <a:rPr lang="en-US" dirty="0">
                <a:solidFill>
                  <a:schemeClr val="tx2"/>
                </a:solidFill>
              </a:rPr>
              <a:t>Van </a:t>
            </a:r>
            <a:r>
              <a:rPr lang="en-US" dirty="0" err="1">
                <a:solidFill>
                  <a:schemeClr val="tx2"/>
                </a:solidFill>
              </a:rPr>
              <a:t>Eenennaam</a:t>
            </a:r>
            <a:r>
              <a:rPr lang="en-US" dirty="0">
                <a:solidFill>
                  <a:schemeClr val="tx2"/>
                </a:solidFill>
              </a:rPr>
              <a:t> and </a:t>
            </a:r>
            <a:r>
              <a:rPr lang="en-US" dirty="0" err="1">
                <a:solidFill>
                  <a:schemeClr val="tx2"/>
                </a:solidFill>
              </a:rPr>
              <a:t>Kinghorn</a:t>
            </a:r>
            <a:r>
              <a:rPr lang="en-US" dirty="0">
                <a:solidFill>
                  <a:schemeClr val="tx2"/>
                </a:solidFill>
              </a:rPr>
              <a:t> (2014) </a:t>
            </a:r>
            <a:r>
              <a:rPr lang="en-US" dirty="0"/>
              <a:t>proposed selection against the total number of lethal alleles and recessive lethal genotypes.</a:t>
            </a:r>
          </a:p>
          <a:p>
            <a:r>
              <a:rPr lang="en-US" dirty="0">
                <a:solidFill>
                  <a:schemeClr val="tx2"/>
                </a:solidFill>
              </a:rPr>
              <a:t>Cole (2015)</a:t>
            </a:r>
            <a:r>
              <a:rPr lang="en-US" dirty="0">
                <a:solidFill>
                  <a:srgbClr val="D9D7AC"/>
                </a:solidFill>
              </a:rPr>
              <a:t> </a:t>
            </a:r>
            <a:r>
              <a:rPr lang="en-US" dirty="0"/>
              <a:t>suggested that parent averages can be adjusted to account for genetic load in sequential mate allocation schemes.</a:t>
            </a:r>
          </a:p>
        </p:txBody>
      </p:sp>
    </p:spTree>
    <p:extLst>
      <p:ext uri="{BB962C8B-B14F-4D97-AF65-F5344CB8AC3E}">
        <p14:creationId xmlns:p14="http://schemas.microsoft.com/office/powerpoint/2010/main" val="2811321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7280f0808f_0_135"/>
          <p:cNvSpPr txBox="1">
            <a:spLocks noGrp="1"/>
          </p:cNvSpPr>
          <p:nvPr>
            <p:ph type="title"/>
          </p:nvPr>
        </p:nvSpPr>
        <p:spPr>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How should we manage diversity?</a:t>
            </a:r>
            <a:endParaRPr dirty="0"/>
          </a:p>
        </p:txBody>
      </p:sp>
      <p:sp>
        <p:nvSpPr>
          <p:cNvPr id="225" name="Google Shape;225;g27280f0808f_0_135"/>
          <p:cNvSpPr txBox="1">
            <a:spLocks noGrp="1"/>
          </p:cNvSpPr>
          <p:nvPr>
            <p:ph idx="1"/>
          </p:nvPr>
        </p:nvSpPr>
        <p:spPr>
          <a:prstGeom prst="rect">
            <a:avLst/>
          </a:prstGeom>
          <a:noFill/>
          <a:ln>
            <a:noFill/>
          </a:ln>
        </p:spPr>
        <p:txBody>
          <a:bodyPr spcFirstLastPara="1" vert="horz" wrap="square" lIns="91363" tIns="45663" rIns="91363" bIns="45663" rtlCol="0" anchor="t" anchorCtr="0">
            <a:spAutoFit/>
          </a:bodyPr>
          <a:lstStyle/>
          <a:p>
            <a:pPr indent="-228600">
              <a:lnSpc>
                <a:spcPct val="90000"/>
              </a:lnSpc>
              <a:spcBef>
                <a:spcPts val="0"/>
              </a:spcBef>
              <a:buClr>
                <a:schemeClr val="tx1"/>
              </a:buClr>
            </a:pPr>
            <a:r>
              <a:rPr lang="en-US" dirty="0"/>
              <a:t>There are many theoretically</a:t>
            </a:r>
            <a:br>
              <a:rPr lang="en-US" dirty="0"/>
            </a:br>
            <a:r>
              <a:rPr lang="en-US" dirty="0"/>
              <a:t>satisfying ideas nobody uses</a:t>
            </a:r>
            <a:endParaRPr dirty="0"/>
          </a:p>
          <a:p>
            <a:pPr indent="-228600">
              <a:lnSpc>
                <a:spcPct val="90000"/>
              </a:lnSpc>
              <a:spcBef>
                <a:spcPts val="1000"/>
              </a:spcBef>
              <a:buClr>
                <a:schemeClr val="tx1"/>
              </a:buClr>
            </a:pPr>
            <a:r>
              <a:rPr lang="en-US" dirty="0"/>
              <a:t>Geneticists and AI staff don’t</a:t>
            </a:r>
            <a:br>
              <a:rPr lang="en-US" dirty="0"/>
            </a:br>
            <a:r>
              <a:rPr lang="en-US" dirty="0"/>
              <a:t>breed cows, farmers do</a:t>
            </a:r>
            <a:endParaRPr dirty="0"/>
          </a:p>
          <a:p>
            <a:pPr indent="-228600">
              <a:lnSpc>
                <a:spcPct val="90000"/>
              </a:lnSpc>
              <a:spcBef>
                <a:spcPts val="1000"/>
              </a:spcBef>
              <a:buClr>
                <a:schemeClr val="tx1"/>
              </a:buClr>
            </a:pPr>
            <a:r>
              <a:rPr lang="en-US" dirty="0"/>
              <a:t>Many cows are now mated</a:t>
            </a:r>
            <a:br>
              <a:rPr lang="en-US" dirty="0"/>
            </a:br>
            <a:r>
              <a:rPr lang="en-US" dirty="0"/>
              <a:t>at random to a portfolio of bulls</a:t>
            </a:r>
            <a:endParaRPr dirty="0"/>
          </a:p>
          <a:p>
            <a:pPr indent="-228600">
              <a:lnSpc>
                <a:spcPct val="90000"/>
              </a:lnSpc>
              <a:spcBef>
                <a:spcPts val="1000"/>
              </a:spcBef>
              <a:buClr>
                <a:schemeClr val="tx1"/>
              </a:buClr>
            </a:pPr>
            <a:r>
              <a:rPr lang="en-US" dirty="0"/>
              <a:t>Everyone’s neighbor should use different bulls</a:t>
            </a:r>
            <a:endParaRPr dirty="0"/>
          </a:p>
        </p:txBody>
      </p:sp>
      <p:graphicFrame>
        <p:nvGraphicFramePr>
          <p:cNvPr id="226" name="Google Shape;226;g27280f0808f_0_135"/>
          <p:cNvGraphicFramePr/>
          <p:nvPr/>
        </p:nvGraphicFramePr>
        <p:xfrm>
          <a:off x="7060294" y="1513407"/>
          <a:ext cx="4872918" cy="3236040"/>
        </p:xfrm>
        <a:graphic>
          <a:graphicData uri="http://schemas.openxmlformats.org/drawingml/2006/table">
            <a:tbl>
              <a:tblPr firstRow="1" bandRow="1">
                <a:noFill/>
              </a:tblPr>
              <a:tblGrid>
                <a:gridCol w="4872918">
                  <a:extLst>
                    <a:ext uri="{9D8B030D-6E8A-4147-A177-3AD203B41FA5}">
                      <a16:colId xmlns:a16="http://schemas.microsoft.com/office/drawing/2014/main" val="20000"/>
                    </a:ext>
                  </a:extLst>
                </a:gridCol>
              </a:tblGrid>
              <a:tr h="370850">
                <a:tc>
                  <a:txBody>
                    <a:bodyPr/>
                    <a:lstStyle/>
                    <a:p>
                      <a:pPr marL="0" marR="0" lvl="0" indent="0" algn="l" rtl="0">
                        <a:spcBef>
                          <a:spcPts val="0"/>
                        </a:spcBef>
                        <a:spcAft>
                          <a:spcPts val="0"/>
                        </a:spcAft>
                        <a:buNone/>
                      </a:pPr>
                      <a:r>
                        <a:rPr lang="en-US" sz="1800" b="1" dirty="0"/>
                        <a:t>Some ways to avoid inbreeding</a:t>
                      </a:r>
                      <a:endParaRPr sz="1400" b="1" dirty="0"/>
                    </a:p>
                  </a:txBody>
                  <a:tcPr marL="91350" marR="913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Optimal contribution theory</a:t>
                      </a:r>
                      <a:endParaRPr sz="1400"/>
                    </a:p>
                  </a:txBody>
                  <a:tcPr marL="91350" marR="913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dirty="0"/>
                        <a:t>Minimization of progeny inbreeding</a:t>
                      </a:r>
                      <a:endParaRPr sz="1400" dirty="0"/>
                    </a:p>
                  </a:txBody>
                  <a:tcPr marL="91350" marR="913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dirty="0"/>
                        <a:t>Linear programming</a:t>
                      </a:r>
                      <a:endParaRPr sz="1400" dirty="0"/>
                    </a:p>
                  </a:txBody>
                  <a:tcPr marL="91350" marR="913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dirty="0"/>
                        <a:t>Look-ahead mate selection</a:t>
                      </a:r>
                      <a:endParaRPr sz="1400" dirty="0"/>
                    </a:p>
                  </a:txBody>
                  <a:tcPr marL="91350" marR="913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dirty="0"/>
                        <a:t>Selection against lethal alleles</a:t>
                      </a:r>
                      <a:endParaRPr sz="1400" dirty="0"/>
                    </a:p>
                  </a:txBody>
                  <a:tcPr marL="91350" marR="91350" marT="45725" marB="45725"/>
                </a:tc>
                <a:extLst>
                  <a:ext uri="{0D108BD9-81ED-4DB2-BD59-A6C34878D82A}">
                    <a16:rowId xmlns:a16="http://schemas.microsoft.com/office/drawing/2014/main" val="10005"/>
                  </a:ext>
                </a:extLst>
              </a:tr>
              <a:tr h="640090">
                <a:tc>
                  <a:txBody>
                    <a:bodyPr/>
                    <a:lstStyle/>
                    <a:p>
                      <a:pPr marL="0" marR="0" lvl="0" indent="0" algn="l" rtl="0">
                        <a:spcBef>
                          <a:spcPts val="0"/>
                        </a:spcBef>
                        <a:spcAft>
                          <a:spcPts val="0"/>
                        </a:spcAft>
                        <a:buNone/>
                      </a:pPr>
                      <a:r>
                        <a:rPr lang="en-US" sz="1800" dirty="0"/>
                        <a:t>Index selection including Mendelian sampling variance</a:t>
                      </a:r>
                      <a:endParaRPr sz="1400" dirty="0"/>
                    </a:p>
                  </a:txBody>
                  <a:tcPr marL="91350" marR="913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800" dirty="0"/>
                        <a:t>Genomic selection including dominance</a:t>
                      </a:r>
                      <a:endParaRPr sz="1400" dirty="0"/>
                    </a:p>
                  </a:txBody>
                  <a:tcPr marL="91350" marR="913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28EAC-4CB7-1B4B-B051-00A073018F0F}"/>
              </a:ext>
            </a:extLst>
          </p:cNvPr>
          <p:cNvSpPr>
            <a:spLocks noGrp="1"/>
          </p:cNvSpPr>
          <p:nvPr>
            <p:ph type="title"/>
          </p:nvPr>
        </p:nvSpPr>
        <p:spPr/>
        <p:txBody>
          <a:bodyPr/>
          <a:lstStyle/>
          <a:p>
            <a:r>
              <a:rPr lang="en-US" dirty="0"/>
              <a:t>Is gene editing the answer?</a:t>
            </a:r>
          </a:p>
        </p:txBody>
      </p:sp>
      <p:grpSp>
        <p:nvGrpSpPr>
          <p:cNvPr id="3" name="Group 2">
            <a:extLst>
              <a:ext uri="{FF2B5EF4-FFF2-40B4-BE49-F238E27FC236}">
                <a16:creationId xmlns:a16="http://schemas.microsoft.com/office/drawing/2014/main" id="{15A89CDC-BE17-5767-1260-9851D0DE2D21}"/>
              </a:ext>
            </a:extLst>
          </p:cNvPr>
          <p:cNvGrpSpPr/>
          <p:nvPr/>
        </p:nvGrpSpPr>
        <p:grpSpPr>
          <a:xfrm>
            <a:off x="834996" y="1507208"/>
            <a:ext cx="5484525" cy="2107037"/>
            <a:chOff x="834996" y="1668575"/>
            <a:chExt cx="5484525" cy="2107037"/>
          </a:xfrm>
        </p:grpSpPr>
        <p:pic>
          <p:nvPicPr>
            <p:cNvPr id="11" name="Picture 10">
              <a:extLst>
                <a:ext uri="{FF2B5EF4-FFF2-40B4-BE49-F238E27FC236}">
                  <a16:creationId xmlns:a16="http://schemas.microsoft.com/office/drawing/2014/main" id="{06E94A55-9596-7F41-AA1D-CFDBCFA8AD6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38200" y="1668575"/>
              <a:ext cx="5481321" cy="1768483"/>
            </a:xfrm>
            <a:prstGeom prst="rect">
              <a:avLst/>
            </a:prstGeom>
          </p:spPr>
        </p:pic>
        <p:sp>
          <p:nvSpPr>
            <p:cNvPr id="12" name="Rectangle 11">
              <a:extLst>
                <a:ext uri="{FF2B5EF4-FFF2-40B4-BE49-F238E27FC236}">
                  <a16:creationId xmlns:a16="http://schemas.microsoft.com/office/drawing/2014/main" id="{7B927E23-D482-0E42-B540-CAF58DE1C85E}"/>
                </a:ext>
              </a:extLst>
            </p:cNvPr>
            <p:cNvSpPr/>
            <p:nvPr/>
          </p:nvSpPr>
          <p:spPr>
            <a:xfrm>
              <a:off x="834996" y="3437058"/>
              <a:ext cx="3601925" cy="338554"/>
            </a:xfrm>
            <a:prstGeom prst="rect">
              <a:avLst/>
            </a:prstGeom>
          </p:spPr>
          <p:txBody>
            <a:bodyPr wrap="square">
              <a:spAutoFit/>
            </a:bodyPr>
            <a:lstStyle/>
            <a:p>
              <a:r>
                <a:rPr lang="en-US" sz="1600" dirty="0" err="1">
                  <a:solidFill>
                    <a:schemeClr val="tx2"/>
                  </a:solidFill>
                </a:rPr>
                <a:t>Bastiaansen</a:t>
              </a:r>
              <a:r>
                <a:rPr lang="en-US" sz="1600" dirty="0">
                  <a:solidFill>
                    <a:schemeClr val="tx2"/>
                  </a:solidFill>
                </a:rPr>
                <a:t> et al. (2019)</a:t>
              </a:r>
            </a:p>
          </p:txBody>
        </p:sp>
      </p:grpSp>
      <p:grpSp>
        <p:nvGrpSpPr>
          <p:cNvPr id="4" name="Group 3">
            <a:extLst>
              <a:ext uri="{FF2B5EF4-FFF2-40B4-BE49-F238E27FC236}">
                <a16:creationId xmlns:a16="http://schemas.microsoft.com/office/drawing/2014/main" id="{6BB6427D-80A8-6FFB-2777-3936AADA5E48}"/>
              </a:ext>
            </a:extLst>
          </p:cNvPr>
          <p:cNvGrpSpPr/>
          <p:nvPr/>
        </p:nvGrpSpPr>
        <p:grpSpPr>
          <a:xfrm>
            <a:off x="579503" y="4070617"/>
            <a:ext cx="6509217" cy="2097024"/>
            <a:chOff x="834996" y="4014627"/>
            <a:chExt cx="6509217" cy="2097024"/>
          </a:xfrm>
        </p:grpSpPr>
        <p:pic>
          <p:nvPicPr>
            <p:cNvPr id="14" name="Picture 13">
              <a:extLst>
                <a:ext uri="{FF2B5EF4-FFF2-40B4-BE49-F238E27FC236}">
                  <a16:creationId xmlns:a16="http://schemas.microsoft.com/office/drawing/2014/main" id="{432F3376-545F-1A42-9280-3BCDFE8FCFF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4996" y="4014627"/>
              <a:ext cx="6509217" cy="1800034"/>
            </a:xfrm>
            <a:prstGeom prst="rect">
              <a:avLst/>
            </a:prstGeom>
          </p:spPr>
        </p:pic>
        <p:sp>
          <p:nvSpPr>
            <p:cNvPr id="15" name="Rectangle 14">
              <a:extLst>
                <a:ext uri="{FF2B5EF4-FFF2-40B4-BE49-F238E27FC236}">
                  <a16:creationId xmlns:a16="http://schemas.microsoft.com/office/drawing/2014/main" id="{5FF934DC-79A4-604D-8754-163076404982}"/>
                </a:ext>
              </a:extLst>
            </p:cNvPr>
            <p:cNvSpPr/>
            <p:nvPr/>
          </p:nvSpPr>
          <p:spPr>
            <a:xfrm>
              <a:off x="987397" y="5773097"/>
              <a:ext cx="3601925" cy="338554"/>
            </a:xfrm>
            <a:prstGeom prst="rect">
              <a:avLst/>
            </a:prstGeom>
          </p:spPr>
          <p:txBody>
            <a:bodyPr wrap="square">
              <a:spAutoFit/>
            </a:bodyPr>
            <a:lstStyle/>
            <a:p>
              <a:r>
                <a:rPr lang="en-US" sz="1600" dirty="0">
                  <a:solidFill>
                    <a:schemeClr val="tx2"/>
                  </a:solidFill>
                </a:rPr>
                <a:t>Mueller et al. (2019)</a:t>
              </a:r>
            </a:p>
          </p:txBody>
        </p:sp>
      </p:grpSp>
      <p:grpSp>
        <p:nvGrpSpPr>
          <p:cNvPr id="5" name="Group 4">
            <a:extLst>
              <a:ext uri="{FF2B5EF4-FFF2-40B4-BE49-F238E27FC236}">
                <a16:creationId xmlns:a16="http://schemas.microsoft.com/office/drawing/2014/main" id="{087D9AAC-C2FC-4B15-7C17-4D07ABD153AB}"/>
              </a:ext>
            </a:extLst>
          </p:cNvPr>
          <p:cNvGrpSpPr/>
          <p:nvPr/>
        </p:nvGrpSpPr>
        <p:grpSpPr>
          <a:xfrm>
            <a:off x="4987361" y="2739054"/>
            <a:ext cx="6356195" cy="1911747"/>
            <a:chOff x="5534208" y="2760392"/>
            <a:chExt cx="6356195" cy="1911747"/>
          </a:xfrm>
        </p:grpSpPr>
        <p:sp>
          <p:nvSpPr>
            <p:cNvPr id="8" name="Rectangle 7">
              <a:extLst>
                <a:ext uri="{FF2B5EF4-FFF2-40B4-BE49-F238E27FC236}">
                  <a16:creationId xmlns:a16="http://schemas.microsoft.com/office/drawing/2014/main" id="{4EC1B375-B87B-0845-809A-F0688B888DE4}"/>
                </a:ext>
              </a:extLst>
            </p:cNvPr>
            <p:cNvSpPr/>
            <p:nvPr/>
          </p:nvSpPr>
          <p:spPr>
            <a:xfrm>
              <a:off x="9753600" y="4333585"/>
              <a:ext cx="2136803" cy="338554"/>
            </a:xfrm>
            <a:prstGeom prst="rect">
              <a:avLst/>
            </a:prstGeom>
          </p:spPr>
          <p:txBody>
            <a:bodyPr wrap="square">
              <a:spAutoFit/>
            </a:bodyPr>
            <a:lstStyle/>
            <a:p>
              <a:pPr algn="r"/>
              <a:r>
                <a:rPr lang="en-US" sz="1600" dirty="0" err="1">
                  <a:solidFill>
                    <a:schemeClr val="tx2"/>
                  </a:solidFill>
                </a:rPr>
                <a:t>Johnsson</a:t>
              </a:r>
              <a:r>
                <a:rPr lang="en-US" sz="1600" dirty="0">
                  <a:solidFill>
                    <a:schemeClr val="tx2"/>
                  </a:solidFill>
                </a:rPr>
                <a:t> et al. (2019)</a:t>
              </a:r>
            </a:p>
          </p:txBody>
        </p:sp>
        <p:pic>
          <p:nvPicPr>
            <p:cNvPr id="6" name="Picture 5">
              <a:extLst>
                <a:ext uri="{FF2B5EF4-FFF2-40B4-BE49-F238E27FC236}">
                  <a16:creationId xmlns:a16="http://schemas.microsoft.com/office/drawing/2014/main" id="{30FD4141-1C56-8B4A-9580-411B84C9935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534208" y="2760392"/>
              <a:ext cx="6356195" cy="1571377"/>
            </a:xfrm>
            <a:prstGeom prst="rect">
              <a:avLst/>
            </a:prstGeom>
          </p:spPr>
        </p:pic>
      </p:grpSp>
      <p:grpSp>
        <p:nvGrpSpPr>
          <p:cNvPr id="10" name="Group 9">
            <a:extLst>
              <a:ext uri="{FF2B5EF4-FFF2-40B4-BE49-F238E27FC236}">
                <a16:creationId xmlns:a16="http://schemas.microsoft.com/office/drawing/2014/main" id="{62CAAD75-6E2D-5FE2-3806-FE2070D7B594}"/>
              </a:ext>
            </a:extLst>
          </p:cNvPr>
          <p:cNvGrpSpPr/>
          <p:nvPr/>
        </p:nvGrpSpPr>
        <p:grpSpPr>
          <a:xfrm>
            <a:off x="6768508" y="4861929"/>
            <a:ext cx="4585292" cy="1898683"/>
            <a:chOff x="6768508" y="4861929"/>
            <a:chExt cx="4585292" cy="1898683"/>
          </a:xfrm>
        </p:grpSpPr>
        <p:pic>
          <p:nvPicPr>
            <p:cNvPr id="7" name="Picture 6">
              <a:extLst>
                <a:ext uri="{FF2B5EF4-FFF2-40B4-BE49-F238E27FC236}">
                  <a16:creationId xmlns:a16="http://schemas.microsoft.com/office/drawing/2014/main" id="{2EE5465C-31FC-D6E1-6559-88A7EC87C1B4}"/>
                </a:ext>
              </a:extLst>
            </p:cNvPr>
            <p:cNvPicPr>
              <a:picLocks noChangeAspect="1"/>
            </p:cNvPicPr>
            <p:nvPr/>
          </p:nvPicPr>
          <p:blipFill>
            <a:blip r:embed="rId5"/>
            <a:srcRect t="42261" r="41137" b="22054"/>
            <a:stretch/>
          </p:blipFill>
          <p:spPr>
            <a:xfrm>
              <a:off x="6768508" y="4861929"/>
              <a:ext cx="4575048" cy="1560129"/>
            </a:xfrm>
            <a:prstGeom prst="rect">
              <a:avLst/>
            </a:prstGeom>
          </p:spPr>
        </p:pic>
        <p:sp>
          <p:nvSpPr>
            <p:cNvPr id="9" name="Rectangle 8">
              <a:extLst>
                <a:ext uri="{FF2B5EF4-FFF2-40B4-BE49-F238E27FC236}">
                  <a16:creationId xmlns:a16="http://schemas.microsoft.com/office/drawing/2014/main" id="{E406A95A-6893-9064-3351-CAD4182D185B}"/>
                </a:ext>
              </a:extLst>
            </p:cNvPr>
            <p:cNvSpPr/>
            <p:nvPr/>
          </p:nvSpPr>
          <p:spPr>
            <a:xfrm>
              <a:off x="9216997" y="6422058"/>
              <a:ext cx="2136803" cy="338554"/>
            </a:xfrm>
            <a:prstGeom prst="rect">
              <a:avLst/>
            </a:prstGeom>
          </p:spPr>
          <p:txBody>
            <a:bodyPr wrap="square">
              <a:spAutoFit/>
            </a:bodyPr>
            <a:lstStyle/>
            <a:p>
              <a:pPr algn="r"/>
              <a:r>
                <a:rPr lang="en-US" sz="1600" dirty="0">
                  <a:solidFill>
                    <a:schemeClr val="tx2"/>
                  </a:solidFill>
                </a:rPr>
                <a:t>Gonen et al. (2017)</a:t>
              </a:r>
            </a:p>
          </p:txBody>
        </p:sp>
      </p:grpSp>
    </p:spTree>
    <p:extLst>
      <p:ext uri="{BB962C8B-B14F-4D97-AF65-F5344CB8AC3E}">
        <p14:creationId xmlns:p14="http://schemas.microsoft.com/office/powerpoint/2010/main" val="938926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D6CA-7871-DCF6-68F7-42F47F278B9D}"/>
              </a:ext>
            </a:extLst>
          </p:cNvPr>
          <p:cNvSpPr>
            <a:spLocks noGrp="1"/>
          </p:cNvSpPr>
          <p:nvPr>
            <p:ph type="title"/>
          </p:nvPr>
        </p:nvSpPr>
        <p:spPr/>
        <p:txBody>
          <a:bodyPr/>
          <a:lstStyle/>
          <a:p>
            <a:r>
              <a:rPr lang="en-US" dirty="0"/>
              <a:t>Maybe, eventually?</a:t>
            </a:r>
          </a:p>
        </p:txBody>
      </p:sp>
      <p:pic>
        <p:nvPicPr>
          <p:cNvPr id="3" name="Picture 2">
            <a:extLst>
              <a:ext uri="{FF2B5EF4-FFF2-40B4-BE49-F238E27FC236}">
                <a16:creationId xmlns:a16="http://schemas.microsoft.com/office/drawing/2014/main" id="{3D6B0A9A-FBE8-3B0D-C352-265A07E1D40D}"/>
              </a:ext>
            </a:extLst>
          </p:cNvPr>
          <p:cNvPicPr>
            <a:picLocks noChangeAspect="1"/>
          </p:cNvPicPr>
          <p:nvPr/>
        </p:nvPicPr>
        <p:blipFill>
          <a:blip r:embed="rId2"/>
          <a:srcRect l="7922" t="33477" r="8902" b="14863"/>
          <a:stretch/>
        </p:blipFill>
        <p:spPr>
          <a:xfrm>
            <a:off x="271272" y="1898813"/>
            <a:ext cx="6464808" cy="2258568"/>
          </a:xfrm>
          <a:prstGeom prst="rect">
            <a:avLst/>
          </a:prstGeom>
        </p:spPr>
      </p:pic>
      <p:pic>
        <p:nvPicPr>
          <p:cNvPr id="4" name="Picture 3">
            <a:extLst>
              <a:ext uri="{FF2B5EF4-FFF2-40B4-BE49-F238E27FC236}">
                <a16:creationId xmlns:a16="http://schemas.microsoft.com/office/drawing/2014/main" id="{06425B73-50CC-9E86-B9C5-A33E94C2FC7A}"/>
              </a:ext>
            </a:extLst>
          </p:cNvPr>
          <p:cNvPicPr>
            <a:picLocks noChangeAspect="1"/>
          </p:cNvPicPr>
          <p:nvPr/>
        </p:nvPicPr>
        <p:blipFill>
          <a:blip r:embed="rId3"/>
          <a:srcRect t="50000" r="42431" b="23438"/>
          <a:stretch/>
        </p:blipFill>
        <p:spPr>
          <a:xfrm>
            <a:off x="6096000" y="5294376"/>
            <a:ext cx="6024668" cy="1563623"/>
          </a:xfrm>
          <a:prstGeom prst="rect">
            <a:avLst/>
          </a:prstGeom>
        </p:spPr>
      </p:pic>
      <p:pic>
        <p:nvPicPr>
          <p:cNvPr id="5" name="Picture 4">
            <a:extLst>
              <a:ext uri="{FF2B5EF4-FFF2-40B4-BE49-F238E27FC236}">
                <a16:creationId xmlns:a16="http://schemas.microsoft.com/office/drawing/2014/main" id="{0D9D55F1-15F8-5A02-FA87-695A9952E14F}"/>
              </a:ext>
            </a:extLst>
          </p:cNvPr>
          <p:cNvPicPr>
            <a:picLocks noChangeAspect="1"/>
          </p:cNvPicPr>
          <p:nvPr/>
        </p:nvPicPr>
        <p:blipFill>
          <a:blip r:embed="rId4"/>
          <a:srcRect l="26863" t="21137" r="26666" b="23229"/>
          <a:stretch/>
        </p:blipFill>
        <p:spPr>
          <a:xfrm>
            <a:off x="7690104" y="82297"/>
            <a:ext cx="4416552" cy="2974184"/>
          </a:xfrm>
          <a:prstGeom prst="rect">
            <a:avLst/>
          </a:prstGeom>
        </p:spPr>
      </p:pic>
      <p:pic>
        <p:nvPicPr>
          <p:cNvPr id="6" name="Picture 5">
            <a:extLst>
              <a:ext uri="{FF2B5EF4-FFF2-40B4-BE49-F238E27FC236}">
                <a16:creationId xmlns:a16="http://schemas.microsoft.com/office/drawing/2014/main" id="{54DC95E4-EFD5-7ECF-9361-133DE925C1BB}"/>
              </a:ext>
            </a:extLst>
          </p:cNvPr>
          <p:cNvPicPr>
            <a:picLocks noChangeAspect="1"/>
          </p:cNvPicPr>
          <p:nvPr/>
        </p:nvPicPr>
        <p:blipFill>
          <a:blip r:embed="rId5"/>
          <a:srcRect t="40559" r="41765" b="16326"/>
          <a:stretch/>
        </p:blipFill>
        <p:spPr>
          <a:xfrm>
            <a:off x="7394448" y="3232962"/>
            <a:ext cx="4526280" cy="1884933"/>
          </a:xfrm>
          <a:prstGeom prst="rect">
            <a:avLst/>
          </a:prstGeom>
        </p:spPr>
      </p:pic>
      <p:pic>
        <p:nvPicPr>
          <p:cNvPr id="7" name="Picture 6">
            <a:extLst>
              <a:ext uri="{FF2B5EF4-FFF2-40B4-BE49-F238E27FC236}">
                <a16:creationId xmlns:a16="http://schemas.microsoft.com/office/drawing/2014/main" id="{AE9135DD-3DE1-0B95-325C-F4EA42766809}"/>
              </a:ext>
            </a:extLst>
          </p:cNvPr>
          <p:cNvPicPr>
            <a:picLocks noChangeAspect="1"/>
          </p:cNvPicPr>
          <p:nvPr/>
        </p:nvPicPr>
        <p:blipFill>
          <a:blip r:embed="rId6"/>
          <a:srcRect t="44867" r="40588" b="17582"/>
          <a:stretch/>
        </p:blipFill>
        <p:spPr>
          <a:xfrm>
            <a:off x="1057655" y="4297024"/>
            <a:ext cx="4991387" cy="1774592"/>
          </a:xfrm>
          <a:prstGeom prst="rect">
            <a:avLst/>
          </a:prstGeom>
        </p:spPr>
      </p:pic>
    </p:spTree>
    <p:extLst>
      <p:ext uri="{BB962C8B-B14F-4D97-AF65-F5344CB8AC3E}">
        <p14:creationId xmlns:p14="http://schemas.microsoft.com/office/powerpoint/2010/main" val="1854767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0E26-666C-496C-CD88-7AF667CF197D}"/>
              </a:ext>
            </a:extLst>
          </p:cNvPr>
          <p:cNvSpPr>
            <a:spLocks noGrp="1"/>
          </p:cNvSpPr>
          <p:nvPr>
            <p:ph type="title"/>
          </p:nvPr>
        </p:nvSpPr>
        <p:spPr/>
        <p:txBody>
          <a:bodyPr/>
          <a:lstStyle/>
          <a:p>
            <a:r>
              <a:rPr lang="en-US" dirty="0"/>
              <a:t>Inbreeding and recessive loci</a:t>
            </a:r>
          </a:p>
        </p:txBody>
      </p:sp>
    </p:spTree>
    <p:extLst>
      <p:ext uri="{BB962C8B-B14F-4D97-AF65-F5344CB8AC3E}">
        <p14:creationId xmlns:p14="http://schemas.microsoft.com/office/powerpoint/2010/main" val="3554251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38E7-FD04-B74D-939F-7A95A17401B9}"/>
              </a:ext>
            </a:extLst>
          </p:cNvPr>
          <p:cNvSpPr>
            <a:spLocks noGrp="1"/>
          </p:cNvSpPr>
          <p:nvPr>
            <p:ph type="title"/>
          </p:nvPr>
        </p:nvSpPr>
        <p:spPr/>
        <p:txBody>
          <a:bodyPr>
            <a:normAutofit/>
          </a:bodyPr>
          <a:lstStyle/>
          <a:p>
            <a:r>
              <a:rPr lang="en-US" dirty="0"/>
              <a:t>Inbreeding results from the mating of related animals</a:t>
            </a:r>
          </a:p>
        </p:txBody>
      </p:sp>
      <p:sp>
        <p:nvSpPr>
          <p:cNvPr id="3" name="Content Placeholder 2">
            <a:extLst>
              <a:ext uri="{FF2B5EF4-FFF2-40B4-BE49-F238E27FC236}">
                <a16:creationId xmlns:a16="http://schemas.microsoft.com/office/drawing/2014/main" id="{05D81284-2680-6242-9BDB-701190FD9438}"/>
              </a:ext>
            </a:extLst>
          </p:cNvPr>
          <p:cNvSpPr>
            <a:spLocks noGrp="1"/>
          </p:cNvSpPr>
          <p:nvPr>
            <p:ph idx="1"/>
          </p:nvPr>
        </p:nvSpPr>
        <p:spPr>
          <a:xfrm>
            <a:off x="596900" y="1854810"/>
            <a:ext cx="8135620" cy="4158252"/>
          </a:xfrm>
        </p:spPr>
        <p:txBody>
          <a:bodyPr>
            <a:normAutofit lnSpcReduction="10000"/>
          </a:bodyPr>
          <a:lstStyle/>
          <a:p>
            <a:r>
              <a:rPr lang="en-US" dirty="0"/>
              <a:t>It’s the proportion of the genome that is </a:t>
            </a:r>
            <a:r>
              <a:rPr lang="en-US" dirty="0">
                <a:solidFill>
                  <a:srgbClr val="FF0000"/>
                </a:solidFill>
              </a:rPr>
              <a:t>identical</a:t>
            </a:r>
            <a:r>
              <a:rPr lang="en-US" dirty="0"/>
              <a:t> because it came from the same ancestor</a:t>
            </a:r>
          </a:p>
          <a:p>
            <a:r>
              <a:rPr lang="en-US" dirty="0"/>
              <a:t>Inbreeding results when </a:t>
            </a:r>
            <a:r>
              <a:rPr lang="en-US" dirty="0">
                <a:solidFill>
                  <a:srgbClr val="FF0000"/>
                </a:solidFill>
              </a:rPr>
              <a:t>related</a:t>
            </a:r>
            <a:r>
              <a:rPr lang="en-US" dirty="0"/>
              <a:t> animals are mated to one another</a:t>
            </a:r>
          </a:p>
          <a:p>
            <a:r>
              <a:rPr lang="en-US" dirty="0"/>
              <a:t>Inbreeding is </a:t>
            </a:r>
            <a:r>
              <a:rPr lang="en-US" dirty="0">
                <a:solidFill>
                  <a:srgbClr val="FF0000"/>
                </a:solidFill>
              </a:rPr>
              <a:t>inevitable</a:t>
            </a:r>
            <a:r>
              <a:rPr lang="en-US" dirty="0"/>
              <a:t> in a finite population</a:t>
            </a:r>
          </a:p>
          <a:p>
            <a:r>
              <a:rPr lang="en-US" dirty="0"/>
              <a:t>It can be managed, but not avoided</a:t>
            </a:r>
          </a:p>
          <a:p>
            <a:endParaRPr lang="en-US" dirty="0"/>
          </a:p>
        </p:txBody>
      </p:sp>
      <p:pic>
        <p:nvPicPr>
          <p:cNvPr id="10" name="Content Placeholder 9">
            <a:extLst>
              <a:ext uri="{FF2B5EF4-FFF2-40B4-BE49-F238E27FC236}">
                <a16:creationId xmlns:a16="http://schemas.microsoft.com/office/drawing/2014/main" id="{28B480D9-BBB2-A241-9001-2E224EC0B0E4}"/>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33822" t="15738" r="35199" b="2285"/>
          <a:stretch/>
        </p:blipFill>
        <p:spPr>
          <a:xfrm>
            <a:off x="8503921" y="1192213"/>
            <a:ext cx="3688080" cy="5490526"/>
          </a:xfrm>
        </p:spPr>
      </p:pic>
      <p:sp>
        <p:nvSpPr>
          <p:cNvPr id="11" name="TextBox 10">
            <a:extLst>
              <a:ext uri="{FF2B5EF4-FFF2-40B4-BE49-F238E27FC236}">
                <a16:creationId xmlns:a16="http://schemas.microsoft.com/office/drawing/2014/main" id="{9E83BB6C-4C93-8B4F-9571-431FE4B93A82}"/>
              </a:ext>
            </a:extLst>
          </p:cNvPr>
          <p:cNvSpPr txBox="1"/>
          <p:nvPr/>
        </p:nvSpPr>
        <p:spPr>
          <a:xfrm>
            <a:off x="10916373" y="860310"/>
            <a:ext cx="1212127" cy="646331"/>
          </a:xfrm>
          <a:prstGeom prst="rect">
            <a:avLst/>
          </a:prstGeom>
          <a:noFill/>
        </p:spPr>
        <p:txBody>
          <a:bodyPr wrap="none" rtlCol="0">
            <a:spAutoFit/>
          </a:bodyPr>
          <a:lstStyle/>
          <a:p>
            <a:r>
              <a:rPr lang="en-US" b="1" dirty="0"/>
              <a:t>Cow A-148</a:t>
            </a:r>
          </a:p>
          <a:p>
            <a:r>
              <a:rPr lang="en-US" b="1" dirty="0" err="1">
                <a:solidFill>
                  <a:srgbClr val="FF0000"/>
                </a:solidFill>
              </a:rPr>
              <a:t>f</a:t>
            </a:r>
            <a:r>
              <a:rPr lang="en-US" b="1" baseline="-25000" dirty="0" err="1">
                <a:solidFill>
                  <a:srgbClr val="FF0000"/>
                </a:solidFill>
              </a:rPr>
              <a:t>P</a:t>
            </a:r>
            <a:r>
              <a:rPr lang="en-US" b="1" dirty="0">
                <a:solidFill>
                  <a:srgbClr val="FF0000"/>
                </a:solidFill>
              </a:rPr>
              <a:t> = 0.646</a:t>
            </a:r>
          </a:p>
        </p:txBody>
      </p:sp>
      <p:sp>
        <p:nvSpPr>
          <p:cNvPr id="12" name="TextBox 11">
            <a:extLst>
              <a:ext uri="{FF2B5EF4-FFF2-40B4-BE49-F238E27FC236}">
                <a16:creationId xmlns:a16="http://schemas.microsoft.com/office/drawing/2014/main" id="{E1653CBC-2C12-1D4A-92F3-8BEE612451DB}"/>
              </a:ext>
            </a:extLst>
          </p:cNvPr>
          <p:cNvSpPr txBox="1"/>
          <p:nvPr/>
        </p:nvSpPr>
        <p:spPr>
          <a:xfrm>
            <a:off x="8503921" y="6437560"/>
            <a:ext cx="1635384" cy="253916"/>
          </a:xfrm>
          <a:prstGeom prst="rect">
            <a:avLst/>
          </a:prstGeom>
          <a:noFill/>
        </p:spPr>
        <p:txBody>
          <a:bodyPr wrap="none" rtlCol="0">
            <a:spAutoFit/>
          </a:bodyPr>
          <a:lstStyle/>
          <a:p>
            <a:r>
              <a:rPr lang="en-US" sz="1050" b="1" dirty="0"/>
              <a:t>Source:</a:t>
            </a:r>
            <a:r>
              <a:rPr lang="en-US" sz="1050" dirty="0"/>
              <a:t> Swett et al. (1949)</a:t>
            </a:r>
          </a:p>
        </p:txBody>
      </p:sp>
    </p:spTree>
    <p:extLst>
      <p:ext uri="{BB962C8B-B14F-4D97-AF65-F5344CB8AC3E}">
        <p14:creationId xmlns:p14="http://schemas.microsoft.com/office/powerpoint/2010/main" val="3426256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5C2FD-4CF5-EBE7-F09B-100466314846}"/>
              </a:ext>
            </a:extLst>
          </p:cNvPr>
          <p:cNvSpPr>
            <a:spLocks noGrp="1"/>
          </p:cNvSpPr>
          <p:nvPr>
            <p:ph type="title"/>
          </p:nvPr>
        </p:nvSpPr>
        <p:spPr/>
        <p:txBody>
          <a:bodyPr/>
          <a:lstStyle/>
          <a:p>
            <a:r>
              <a:rPr lang="en-US" dirty="0"/>
              <a:t>Inbreeding reflects dominance effects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FD6687D-A652-9D05-2AE7-5FC958BE94E3}"/>
                  </a:ext>
                </a:extLst>
              </p:cNvPr>
              <p:cNvSpPr>
                <a:spLocks noGrp="1"/>
              </p:cNvSpPr>
              <p:nvPr>
                <p:ph idx="1"/>
              </p:nvPr>
            </p:nvSpPr>
            <p:spPr/>
            <p:txBody>
              <a:bodyPr>
                <a:normAutofit fontScale="70000" lnSpcReduction="20000"/>
              </a:bodyPr>
              <a:lstStyle/>
              <a:p>
                <a:pPr marL="0" indent="0">
                  <a:buNone/>
                </a:pPr>
                <a:r>
                  <a:rPr lang="en-US" dirty="0">
                    <a:ea typeface="Cambria Math" panose="02040503050406030204" pitchFamily="18" charset="0"/>
                  </a:rPr>
                  <a:t>Allele substitution effects at a locus are a function of allele frequencies, additive and dominance effects, and inbreeding:</a:t>
                </a:r>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𝛼</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e>
                      </m:d>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𝐹</m:t>
                              </m:r>
                            </m:num>
                            <m:den>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𝐹</m:t>
                              </m:r>
                            </m:den>
                          </m:f>
                        </m:e>
                      </m:d>
                    </m:oMath>
                  </m:oMathPara>
                </a14:m>
                <a:endParaRPr lang="en-US" dirty="0"/>
              </a:p>
              <a:p>
                <a:pPr marL="0" indent="0">
                  <a:buNone/>
                </a:pPr>
                <a:r>
                  <a:rPr lang="en-US" dirty="0"/>
                  <a:t>which can be partitioned into “no inbreeding” and “with inbreeding” pieces</a:t>
                </a:r>
                <a:br>
                  <a:rPr lang="en-US" dirty="0"/>
                </a:br>
                <a:endParaRPr lang="en-US" dirty="0"/>
              </a:p>
              <a:p>
                <a:pPr marL="0" indent="7938">
                  <a:buNone/>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panose="02040503050406030204" pitchFamily="18" charset="0"/>
                            </a:rPr>
                          </m:ctrlPr>
                        </m:mPr>
                        <m:mr>
                          <m:e>
                            <m:sSub>
                              <m:sSubPr>
                                <m:ctrlPr>
                                  <a:rPr lang="en-US" i="1" smtClean="0">
                                    <a:latin typeface="Cambria Math" panose="02040503050406030204" pitchFamily="18" charset="0"/>
                                  </a:rPr>
                                </m:ctrlPr>
                              </m:sSubPr>
                              <m:e>
                                <m:r>
                                  <m:rPr>
                                    <m:brk m:alnAt="7"/>
                                  </m:rP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𝑛𝑜</m:t>
                                </m:r>
                                <m:r>
                                  <a:rPr lang="en-US" b="0" i="1" smtClean="0">
                                    <a:latin typeface="Cambria Math" panose="02040503050406030204" pitchFamily="18" charset="0"/>
                                  </a:rPr>
                                  <m:t> </m:t>
                                </m:r>
                                <m:r>
                                  <a:rPr lang="en-US" b="0" i="1" smtClean="0">
                                    <a:latin typeface="Cambria Math" panose="02040503050406030204" pitchFamily="18" charset="0"/>
                                  </a:rPr>
                                  <m:t>𝐹</m:t>
                                </m:r>
                              </m:sub>
                            </m:sSub>
                            <m:r>
                              <m:rPr>
                                <m:brk m:alnAt="7"/>
                              </m:rP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𝑑</m:t>
                            </m:r>
                            <m:d>
                              <m:dPr>
                                <m:ctrlPr>
                                  <a:rPr lang="en-US" i="1">
                                    <a:latin typeface="Cambria Math" panose="02040503050406030204" pitchFamily="18" charset="0"/>
                                    <a:ea typeface="Cambria Math" panose="02040503050406030204" pitchFamily="18" charset="0"/>
                                  </a:rPr>
                                </m:ctrlPr>
                              </m:dPr>
                              <m:e>
                                <m:r>
                                  <m:rPr>
                                    <m:brk m:alnAt="7"/>
                                  </m:rPr>
                                  <a:rPr lang="en-US" i="1">
                                    <a:latin typeface="Cambria Math" panose="02040503050406030204" pitchFamily="18" charset="0"/>
                                    <a:ea typeface="Cambria Math" panose="02040503050406030204" pitchFamily="18" charset="0"/>
                                  </a:rPr>
                                  <m:t>𝑞</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e>
                            </m:d>
                            <m:r>
                              <a:rPr lang="en-US" b="0" i="1" smtClean="0">
                                <a:latin typeface="Cambria Math" panose="02040503050406030204" pitchFamily="18" charset="0"/>
                                <a:ea typeface="Cambria Math" panose="02040503050406030204" pitchFamily="18" charset="0"/>
                              </a:rPr>
                              <m:t> </m:t>
                            </m:r>
                          </m:e>
                        </m:mr>
                        <m:mr>
                          <m:e>
                            <m:sSub>
                              <m:sSubPr>
                                <m:ctrlPr>
                                  <a:rPr lang="en-US" i="1" smtClean="0">
                                    <a:latin typeface="Cambria Math" panose="02040503050406030204" pitchFamily="18" charset="0"/>
                                  </a:rPr>
                                </m:ctrlPr>
                              </m:sSubPr>
                              <m:e>
                                <m:r>
                                  <m:rPr>
                                    <m:brk m:alnAt="7"/>
                                  </m:rP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𝐹</m:t>
                                </m:r>
                              </m:sub>
                            </m:sSub>
                            <m:r>
                              <a:rPr lang="en-US" b="0" i="1" smtClean="0">
                                <a:latin typeface="Cambria Math" panose="02040503050406030204" pitchFamily="18" charset="0"/>
                              </a:rPr>
                              <m:t>=</m:t>
                            </m:r>
                            <m:r>
                              <m:rPr>
                                <m:brk m:alnAt="7"/>
                              </m:rP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2</m:t>
                            </m:r>
                            <m:r>
                              <a:rPr lang="en-US" i="1">
                                <a:latin typeface="Cambria Math" panose="02040503050406030204" pitchFamily="18" charset="0"/>
                                <a:ea typeface="Cambria Math" panose="02040503050406030204" pitchFamily="18" charset="0"/>
                              </a:rPr>
                              <m:t>𝑑</m:t>
                            </m:r>
                            <m:d>
                              <m:dPr>
                                <m:ctrlPr>
                                  <a:rPr lang="en-US" i="1">
                                    <a:latin typeface="Cambria Math" panose="02040503050406030204" pitchFamily="18" charset="0"/>
                                    <a:ea typeface="Cambria Math" panose="02040503050406030204" pitchFamily="18" charset="0"/>
                                  </a:rPr>
                                </m:ctrlPr>
                              </m:dPr>
                              <m:e>
                                <m:r>
                                  <m:rPr>
                                    <m:brk m:alnAt="7"/>
                                  </m:rPr>
                                  <a:rPr lang="en-US" i="1">
                                    <a:latin typeface="Cambria Math" panose="02040503050406030204" pitchFamily="18" charset="0"/>
                                    <a:ea typeface="Cambria Math" panose="02040503050406030204" pitchFamily="18" charset="0"/>
                                  </a:rPr>
                                  <m:t>𝑞</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e>
                            </m:d>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𝐹</m:t>
                                    </m:r>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𝐹</m:t>
                                    </m:r>
                                  </m:den>
                                </m:f>
                              </m:e>
                            </m:d>
                          </m:e>
                        </m:mr>
                      </m:m>
                    </m:oMath>
                  </m:oMathPara>
                </a14:m>
                <a:endParaRPr lang="en-US" dirty="0"/>
              </a:p>
              <a:p>
                <a:pPr marL="0" indent="7938">
                  <a:buNone/>
                </a:pPr>
                <a:r>
                  <a:rPr lang="en-US" dirty="0"/>
                  <a:t>which shows that inbreeding increases (or reduces) breeding values in proportion to the magnitude of dominance effects and inbreeding.</a:t>
                </a:r>
              </a:p>
              <a:p>
                <a:pPr marL="0" indent="0" algn="r">
                  <a:buNone/>
                </a:pPr>
                <a:r>
                  <a:rPr lang="en-US" dirty="0"/>
                  <a:t>(Antonios et al., 2025)</a:t>
                </a:r>
              </a:p>
            </p:txBody>
          </p:sp>
        </mc:Choice>
        <mc:Fallback xmlns="">
          <p:sp>
            <p:nvSpPr>
              <p:cNvPr id="3" name="Content Placeholder 2">
                <a:extLst>
                  <a:ext uri="{FF2B5EF4-FFF2-40B4-BE49-F238E27FC236}">
                    <a16:creationId xmlns:a16="http://schemas.microsoft.com/office/drawing/2014/main" id="{1FD6687D-A652-9D05-2AE7-5FC958BE94E3}"/>
                  </a:ext>
                </a:extLst>
              </p:cNvPr>
              <p:cNvSpPr>
                <a:spLocks noGrp="1" noRot="1" noChangeAspect="1" noMove="1" noResize="1" noEditPoints="1" noAdjustHandles="1" noChangeArrowheads="1" noChangeShapeType="1" noTextEdit="1"/>
              </p:cNvSpPr>
              <p:nvPr>
                <p:ph idx="1"/>
              </p:nvPr>
            </p:nvSpPr>
            <p:spPr>
              <a:blipFill>
                <a:blip r:embed="rId2"/>
                <a:stretch>
                  <a:fillRect l="-1040" t="-3343" r="-1387" b="-304"/>
                </a:stretch>
              </a:blipFill>
            </p:spPr>
            <p:txBody>
              <a:bodyPr/>
              <a:lstStyle/>
              <a:p>
                <a:r>
                  <a:rPr lang="en-US">
                    <a:noFill/>
                  </a:rPr>
                  <a:t> </a:t>
                </a:r>
              </a:p>
            </p:txBody>
          </p:sp>
        </mc:Fallback>
      </mc:AlternateContent>
    </p:spTree>
    <p:extLst>
      <p:ext uri="{BB962C8B-B14F-4D97-AF65-F5344CB8AC3E}">
        <p14:creationId xmlns:p14="http://schemas.microsoft.com/office/powerpoint/2010/main" val="2251211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56778-5D8B-5143-838D-D822BCA91C83}"/>
              </a:ext>
            </a:extLst>
          </p:cNvPr>
          <p:cNvSpPr>
            <a:spLocks noGrp="1"/>
          </p:cNvSpPr>
          <p:nvPr>
            <p:ph type="title"/>
          </p:nvPr>
        </p:nvSpPr>
        <p:spPr/>
        <p:txBody>
          <a:bodyPr>
            <a:normAutofit/>
          </a:bodyPr>
          <a:lstStyle/>
          <a:p>
            <a:r>
              <a:rPr lang="en-US" dirty="0"/>
              <a:t>Inbreeding often has undesirable effects</a:t>
            </a:r>
          </a:p>
        </p:txBody>
      </p:sp>
      <p:sp>
        <p:nvSpPr>
          <p:cNvPr id="3" name="Content Placeholder 2">
            <a:extLst>
              <a:ext uri="{FF2B5EF4-FFF2-40B4-BE49-F238E27FC236}">
                <a16:creationId xmlns:a16="http://schemas.microsoft.com/office/drawing/2014/main" id="{37CDFA40-A036-E74B-BE71-095FD56A8DB6}"/>
              </a:ext>
            </a:extLst>
          </p:cNvPr>
          <p:cNvSpPr>
            <a:spLocks noGrp="1"/>
          </p:cNvSpPr>
          <p:nvPr>
            <p:ph idx="1"/>
          </p:nvPr>
        </p:nvSpPr>
        <p:spPr/>
        <p:txBody>
          <a:bodyPr>
            <a:normAutofit lnSpcReduction="10000"/>
          </a:bodyPr>
          <a:lstStyle/>
          <a:p>
            <a:pPr indent="-228600"/>
            <a:r>
              <a:rPr lang="en-US" dirty="0"/>
              <a:t>Harmful loci increase in frequency and are</a:t>
            </a:r>
            <a:br>
              <a:rPr lang="en-US" dirty="0"/>
            </a:br>
            <a:r>
              <a:rPr lang="en-US" dirty="0"/>
              <a:t>more likely to be paired-up</a:t>
            </a:r>
          </a:p>
          <a:p>
            <a:pPr lvl="1">
              <a:buSzPct val="50000"/>
            </a:pPr>
            <a:r>
              <a:rPr lang="en-US" dirty="0"/>
              <a:t>e.g., Haplotypes such as HH1</a:t>
            </a:r>
          </a:p>
          <a:p>
            <a:pPr lvl="1">
              <a:buSzPct val="50000"/>
            </a:pPr>
            <a:r>
              <a:rPr lang="en-US" dirty="0"/>
              <a:t>Probably accounts for much of inbreeding depression</a:t>
            </a:r>
          </a:p>
          <a:p>
            <a:pPr indent="-228600"/>
            <a:r>
              <a:rPr lang="en-US" dirty="0"/>
              <a:t>Slow inbreeding is more effective at selecting against harmful loci</a:t>
            </a:r>
          </a:p>
          <a:p>
            <a:pPr indent="-228600"/>
            <a:r>
              <a:rPr lang="en-US" dirty="0"/>
              <a:t>Undesirable loci travel along with desirable loci if they’re close together (“hitchhiking”)</a:t>
            </a:r>
          </a:p>
        </p:txBody>
      </p:sp>
      <p:pic>
        <p:nvPicPr>
          <p:cNvPr id="8" name="Picture 7">
            <a:extLst>
              <a:ext uri="{FF2B5EF4-FFF2-40B4-BE49-F238E27FC236}">
                <a16:creationId xmlns:a16="http://schemas.microsoft.com/office/drawing/2014/main" id="{AEA27B7D-49ED-DD4B-9E9C-D8763AC4C1AC}"/>
              </a:ext>
            </a:extLst>
          </p:cNvPr>
          <p:cNvPicPr>
            <a:picLocks noChangeAspect="1"/>
          </p:cNvPicPr>
          <p:nvPr/>
        </p:nvPicPr>
        <p:blipFill>
          <a:blip r:embed="rId3"/>
          <a:stretch>
            <a:fillRect/>
          </a:stretch>
        </p:blipFill>
        <p:spPr>
          <a:xfrm>
            <a:off x="10263392" y="1456561"/>
            <a:ext cx="1365249" cy="2197197"/>
          </a:xfrm>
          <a:prstGeom prst="rect">
            <a:avLst/>
          </a:prstGeom>
        </p:spPr>
      </p:pic>
    </p:spTree>
    <p:extLst>
      <p:ext uri="{BB962C8B-B14F-4D97-AF65-F5344CB8AC3E}">
        <p14:creationId xmlns:p14="http://schemas.microsoft.com/office/powerpoint/2010/main" val="3514716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Mendelian traits</a:t>
            </a:r>
          </a:p>
        </p:txBody>
      </p:sp>
      <p:sp>
        <p:nvSpPr>
          <p:cNvPr id="3" name="Content Placeholder 2"/>
          <p:cNvSpPr>
            <a:spLocks noGrp="1"/>
          </p:cNvSpPr>
          <p:nvPr>
            <p:ph idx="1"/>
          </p:nvPr>
        </p:nvSpPr>
        <p:spPr>
          <a:xfrm>
            <a:off x="596900" y="1854810"/>
            <a:ext cx="6270065" cy="4158252"/>
          </a:xfrm>
        </p:spPr>
        <p:txBody>
          <a:bodyPr>
            <a:normAutofit fontScale="92500" lnSpcReduction="10000"/>
          </a:bodyPr>
          <a:lstStyle/>
          <a:p>
            <a:r>
              <a:rPr lang="en-US" dirty="0"/>
              <a:t>One locus, typically with two alleles</a:t>
            </a:r>
          </a:p>
          <a:p>
            <a:r>
              <a:rPr lang="en-US" dirty="0"/>
              <a:t>Often exhibit complete dominance</a:t>
            </a:r>
          </a:p>
          <a:p>
            <a:r>
              <a:rPr lang="en-US" dirty="0"/>
              <a:t>Autosomal recessive</a:t>
            </a:r>
          </a:p>
          <a:p>
            <a:pPr lvl="1">
              <a:buSzPct val="50000"/>
            </a:pPr>
            <a:r>
              <a:rPr lang="en-US" dirty="0"/>
              <a:t>Many loci in cattle </a:t>
            </a:r>
            <a:r>
              <a:rPr lang="en-US" dirty="0">
                <a:solidFill>
                  <a:schemeClr val="tx2"/>
                </a:solidFill>
              </a:rPr>
              <a:t>(Cole et al.,</a:t>
            </a:r>
            <a:br>
              <a:rPr lang="en-US" dirty="0">
                <a:solidFill>
                  <a:schemeClr val="tx2"/>
                </a:solidFill>
              </a:rPr>
            </a:br>
            <a:r>
              <a:rPr lang="en-US" dirty="0">
                <a:solidFill>
                  <a:schemeClr val="tx2"/>
                </a:solidFill>
              </a:rPr>
              <a:t>2018)</a:t>
            </a:r>
          </a:p>
          <a:p>
            <a:r>
              <a:rPr lang="en-US" dirty="0"/>
              <a:t>Autosomal dominant</a:t>
            </a:r>
          </a:p>
          <a:p>
            <a:pPr lvl="1">
              <a:buSzPct val="50000"/>
            </a:pPr>
            <a:r>
              <a:rPr lang="en-US" dirty="0"/>
              <a:t>Polled </a:t>
            </a:r>
            <a:r>
              <a:rPr lang="en-US" dirty="0">
                <a:solidFill>
                  <a:schemeClr val="tx2"/>
                </a:solidFill>
              </a:rPr>
              <a:t>(</a:t>
            </a:r>
            <a:r>
              <a:rPr lang="en-US" dirty="0" err="1">
                <a:solidFill>
                  <a:schemeClr val="tx2"/>
                </a:solidFill>
              </a:rPr>
              <a:t>Medugorac</a:t>
            </a:r>
            <a:r>
              <a:rPr lang="en-US" dirty="0">
                <a:solidFill>
                  <a:schemeClr val="tx2"/>
                </a:solidFill>
              </a:rPr>
              <a:t> et al., 2011)</a:t>
            </a:r>
            <a:r>
              <a:rPr lang="en-US" dirty="0"/>
              <a:t>, </a:t>
            </a:r>
            <a:r>
              <a:rPr lang="en-US" i="1" dirty="0"/>
              <a:t>MITF </a:t>
            </a:r>
            <a:r>
              <a:rPr lang="en-US" dirty="0"/>
              <a:t>(</a:t>
            </a:r>
            <a:r>
              <a:rPr lang="en-US" dirty="0">
                <a:solidFill>
                  <a:schemeClr val="tx2"/>
                </a:solidFill>
              </a:rPr>
              <a:t>Philipp et al., 2011)</a:t>
            </a:r>
          </a:p>
        </p:txBody>
      </p:sp>
      <p:grpSp>
        <p:nvGrpSpPr>
          <p:cNvPr id="4" name="Group 3">
            <a:extLst>
              <a:ext uri="{FF2B5EF4-FFF2-40B4-BE49-F238E27FC236}">
                <a16:creationId xmlns:a16="http://schemas.microsoft.com/office/drawing/2014/main" id="{DA8B4D00-4F37-1F41-A46D-E2605292B4C7}"/>
              </a:ext>
            </a:extLst>
          </p:cNvPr>
          <p:cNvGrpSpPr/>
          <p:nvPr/>
        </p:nvGrpSpPr>
        <p:grpSpPr>
          <a:xfrm>
            <a:off x="7035967" y="1241461"/>
            <a:ext cx="4974873" cy="4375077"/>
            <a:chOff x="4779333" y="1514433"/>
            <a:chExt cx="3735045" cy="3284729"/>
          </a:xfrm>
        </p:grpSpPr>
        <p:pic>
          <p:nvPicPr>
            <p:cNvPr id="2050" name="Picture 2" descr="Two-by-two Punnett square demonstraitng the inheritance of flower color in peas (Pisum sativum), which a simple trait exhibiting complete dominance. The image is taken from: https://upload.wikimedia.org/wikipedia/commons/thumb/1/17/Punnett_square_mendel_flowers.svg/250px-Punnett_square_mendel_flowers.svg.png." title="Punnett Squa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79333" y="1514433"/>
              <a:ext cx="3284729" cy="32847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5400000">
              <a:off x="6671799" y="2894964"/>
              <a:ext cx="3223107" cy="462050"/>
            </a:xfrm>
            <a:prstGeom prst="rect">
              <a:avLst/>
            </a:prstGeom>
          </p:spPr>
          <p:txBody>
            <a:bodyPr wrap="square">
              <a:spAutoFit/>
            </a:bodyPr>
            <a:lstStyle/>
            <a:p>
              <a:r>
                <a:rPr lang="en-US" sz="999" b="1" dirty="0">
                  <a:solidFill>
                    <a:schemeClr val="bg1"/>
                  </a:solidFill>
                </a:rPr>
                <a:t>Source: </a:t>
              </a:r>
              <a:r>
                <a:rPr lang="en-US" sz="1200" b="1" dirty="0">
                  <a:solidFill>
                    <a:schemeClr val="accent5"/>
                  </a:solidFill>
                </a:rPr>
                <a:t>https://</a:t>
              </a:r>
              <a:r>
                <a:rPr lang="en-US" sz="1200" b="1" dirty="0" err="1">
                  <a:solidFill>
                    <a:schemeClr val="accent5"/>
                  </a:solidFill>
                </a:rPr>
                <a:t>commons.wikimedia.org</a:t>
              </a:r>
              <a:r>
                <a:rPr lang="en-US" sz="1200" b="1" dirty="0">
                  <a:solidFill>
                    <a:schemeClr val="accent5"/>
                  </a:solidFill>
                </a:rPr>
                <a:t>/wiki/</a:t>
              </a:r>
              <a:r>
                <a:rPr lang="en-US" sz="1200" b="1" dirty="0" err="1">
                  <a:solidFill>
                    <a:schemeClr val="accent5"/>
                  </a:solidFill>
                </a:rPr>
                <a:t>File:Punnett_square_mendel_flowers.svg</a:t>
              </a:r>
              <a:r>
                <a:rPr lang="en-US" sz="1200" b="1" dirty="0">
                  <a:solidFill>
                    <a:schemeClr val="accent5"/>
                  </a:solidFill>
                </a:rPr>
                <a:t>.</a:t>
              </a:r>
            </a:p>
          </p:txBody>
        </p:sp>
      </p:grpSp>
    </p:spTree>
    <p:extLst>
      <p:ext uri="{BB962C8B-B14F-4D97-AF65-F5344CB8AC3E}">
        <p14:creationId xmlns:p14="http://schemas.microsoft.com/office/powerpoint/2010/main" val="902113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6645F-A986-1678-C476-B2B2DDAB103D}"/>
              </a:ext>
            </a:extLst>
          </p:cNvPr>
          <p:cNvSpPr>
            <a:spLocks noGrp="1"/>
          </p:cNvSpPr>
          <p:nvPr>
            <p:ph type="title"/>
          </p:nvPr>
        </p:nvSpPr>
        <p:spPr>
          <a:xfrm>
            <a:off x="345088" y="293482"/>
            <a:ext cx="11501824" cy="1561328"/>
          </a:xfrm>
        </p:spPr>
        <p:txBody>
          <a:bodyPr>
            <a:normAutofit/>
          </a:bodyPr>
          <a:lstStyle/>
          <a:p>
            <a:r>
              <a:rPr lang="en-US" dirty="0"/>
              <a:t>Genetic load affects performance</a:t>
            </a:r>
          </a:p>
        </p:txBody>
      </p:sp>
      <p:grpSp>
        <p:nvGrpSpPr>
          <p:cNvPr id="9" name="Group 8">
            <a:extLst>
              <a:ext uri="{FF2B5EF4-FFF2-40B4-BE49-F238E27FC236}">
                <a16:creationId xmlns:a16="http://schemas.microsoft.com/office/drawing/2014/main" id="{E5F005CB-9B3A-BE37-52F5-3DF374795175}"/>
              </a:ext>
            </a:extLst>
          </p:cNvPr>
          <p:cNvGrpSpPr/>
          <p:nvPr/>
        </p:nvGrpSpPr>
        <p:grpSpPr>
          <a:xfrm>
            <a:off x="345088" y="1414594"/>
            <a:ext cx="11501824" cy="5066524"/>
            <a:chOff x="677476" y="2649892"/>
            <a:chExt cx="23003648" cy="10133047"/>
          </a:xfrm>
        </p:grpSpPr>
        <p:pic>
          <p:nvPicPr>
            <p:cNvPr id="5" name="Picture 4" descr="A screenshot of a computer&#10;&#10;Description automatically generated">
              <a:extLst>
                <a:ext uri="{FF2B5EF4-FFF2-40B4-BE49-F238E27FC236}">
                  <a16:creationId xmlns:a16="http://schemas.microsoft.com/office/drawing/2014/main" id="{92AC316D-820D-B567-98CA-D9C6C202590A}"/>
                </a:ext>
              </a:extLst>
            </p:cNvPr>
            <p:cNvPicPr>
              <a:picLocks noChangeAspect="1"/>
            </p:cNvPicPr>
            <p:nvPr/>
          </p:nvPicPr>
          <p:blipFill rotWithShape="1">
            <a:blip r:embed="rId2"/>
            <a:srcRect l="22065" t="8748" r="20951" b="2004"/>
            <a:stretch/>
          </p:blipFill>
          <p:spPr>
            <a:xfrm>
              <a:off x="12179300" y="2649894"/>
              <a:ext cx="11501824" cy="10133045"/>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E4E2AC6B-04F6-3B10-B6EC-042A45DBDE78}"/>
                </a:ext>
              </a:extLst>
            </p:cNvPr>
            <p:cNvPicPr>
              <a:picLocks noChangeAspect="1"/>
            </p:cNvPicPr>
            <p:nvPr/>
          </p:nvPicPr>
          <p:blipFill rotWithShape="1">
            <a:blip r:embed="rId3"/>
            <a:srcRect l="35775" t="10080" r="9483" b="4125"/>
            <a:stretch/>
          </p:blipFill>
          <p:spPr>
            <a:xfrm>
              <a:off x="677476" y="2649892"/>
              <a:ext cx="10668548" cy="9405165"/>
            </a:xfrm>
            <a:prstGeom prst="rect">
              <a:avLst/>
            </a:prstGeom>
          </p:spPr>
        </p:pic>
        <p:sp>
          <p:nvSpPr>
            <p:cNvPr id="8" name="TextBox 7">
              <a:extLst>
                <a:ext uri="{FF2B5EF4-FFF2-40B4-BE49-F238E27FC236}">
                  <a16:creationId xmlns:a16="http://schemas.microsoft.com/office/drawing/2014/main" id="{196955D2-A381-44D7-48EF-918DD7154AFE}"/>
                </a:ext>
              </a:extLst>
            </p:cNvPr>
            <p:cNvSpPr txBox="1"/>
            <p:nvPr/>
          </p:nvSpPr>
          <p:spPr>
            <a:xfrm>
              <a:off x="8209908" y="11501315"/>
              <a:ext cx="3136116" cy="553742"/>
            </a:xfrm>
            <a:prstGeom prst="rect">
              <a:avLst/>
            </a:prstGeom>
            <a:noFill/>
          </p:spPr>
          <p:txBody>
            <a:bodyPr wrap="none" rtlCol="0">
              <a:spAutoFit/>
            </a:bodyPr>
            <a:lstStyle/>
            <a:p>
              <a:r>
                <a:rPr lang="en-US" sz="1199" b="1" dirty="0"/>
                <a:t>Source:</a:t>
              </a:r>
              <a:r>
                <a:rPr lang="en-US" sz="1199" dirty="0"/>
                <a:t> Leroy (2014)</a:t>
              </a:r>
            </a:p>
          </p:txBody>
        </p:sp>
      </p:grpSp>
      <p:pic>
        <p:nvPicPr>
          <p:cNvPr id="1026" name="Picture 2" descr="Marvin The Paranoid Android By Prospera Kartika | ubicaciondepersonas ...">
            <a:extLst>
              <a:ext uri="{FF2B5EF4-FFF2-40B4-BE49-F238E27FC236}">
                <a16:creationId xmlns:a16="http://schemas.microsoft.com/office/drawing/2014/main" id="{371C1893-D2EC-B2A1-E4FC-E827E19E96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48" t="2105" r="17653" b="2105"/>
          <a:stretch/>
        </p:blipFill>
        <p:spPr bwMode="auto">
          <a:xfrm>
            <a:off x="11278370" y="90249"/>
            <a:ext cx="839115" cy="123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7949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A2E3F3-B042-4931-B4BC-23FB086ABF7E}"/>
              </a:ext>
            </a:extLst>
          </p:cNvPr>
          <p:cNvSpPr>
            <a:spLocks noGrp="1"/>
          </p:cNvSpPr>
          <p:nvPr>
            <p:ph type="title"/>
          </p:nvPr>
        </p:nvSpPr>
        <p:spPr/>
        <p:txBody>
          <a:bodyPr/>
          <a:lstStyle/>
          <a:p>
            <a:r>
              <a:rPr lang="en-US" dirty="0"/>
              <a:t>What causes inbreeding depression?</a:t>
            </a:r>
          </a:p>
        </p:txBody>
      </p:sp>
      <p:sp>
        <p:nvSpPr>
          <p:cNvPr id="5" name="Content Placeholder 4">
            <a:extLst>
              <a:ext uri="{FF2B5EF4-FFF2-40B4-BE49-F238E27FC236}">
                <a16:creationId xmlns:a16="http://schemas.microsoft.com/office/drawing/2014/main" id="{4C47910F-C84C-AFFC-B20C-6C7E69A2BFD4}"/>
              </a:ext>
            </a:extLst>
          </p:cNvPr>
          <p:cNvSpPr>
            <a:spLocks noGrp="1"/>
          </p:cNvSpPr>
          <p:nvPr>
            <p:ph idx="1"/>
          </p:nvPr>
        </p:nvSpPr>
        <p:spPr/>
        <p:txBody>
          <a:bodyPr>
            <a:normAutofit fontScale="92500" lnSpcReduction="10000"/>
          </a:bodyPr>
          <a:lstStyle/>
          <a:p>
            <a:r>
              <a:rPr lang="en-US" dirty="0"/>
              <a:t>Most lethal inbreeding load is probably mutational in origin (Simmons &amp; Crow, 1977)</a:t>
            </a:r>
          </a:p>
          <a:p>
            <a:r>
              <a:rPr lang="en-US" dirty="0"/>
              <a:t>Mutation explains ~30% of effects on net fitness, and ~60% of load on fitness (Charlesworth &amp; Hughes, 1999)</a:t>
            </a:r>
          </a:p>
          <a:p>
            <a:r>
              <a:rPr lang="en-US" dirty="0"/>
              <a:t>Many sublethal recessives with small effects may explain other inbreeding effects (Charlesworth &amp; Willis, 2009)</a:t>
            </a:r>
          </a:p>
          <a:p>
            <a:r>
              <a:rPr lang="en-US" dirty="0"/>
              <a:t>Some classes of functional annotation are disproportionally responsible for inbreeding depression in Jersey cattle (Xu et al., in preparation)</a:t>
            </a:r>
          </a:p>
        </p:txBody>
      </p:sp>
    </p:spTree>
    <p:extLst>
      <p:ext uri="{BB962C8B-B14F-4D97-AF65-F5344CB8AC3E}">
        <p14:creationId xmlns:p14="http://schemas.microsoft.com/office/powerpoint/2010/main" val="1280472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A372D-50E9-078D-BF3F-F633833EB065}"/>
              </a:ext>
            </a:extLst>
          </p:cNvPr>
          <p:cNvSpPr>
            <a:spLocks noGrp="1"/>
          </p:cNvSpPr>
          <p:nvPr>
            <p:ph type="title"/>
          </p:nvPr>
        </p:nvSpPr>
        <p:spPr>
          <a:xfrm>
            <a:off x="596900" y="293482"/>
            <a:ext cx="10972800" cy="1561328"/>
          </a:xfrm>
        </p:spPr>
        <p:txBody>
          <a:bodyPr anchor="ctr">
            <a:normAutofit/>
          </a:bodyPr>
          <a:lstStyle/>
          <a:p>
            <a:r>
              <a:rPr lang="en-US" dirty="0"/>
              <a:t>Causes of inbreeding depression vary among animals</a:t>
            </a:r>
          </a:p>
        </p:txBody>
      </p:sp>
      <p:sp>
        <p:nvSpPr>
          <p:cNvPr id="4" name="Slide Number Placeholder 3">
            <a:extLst>
              <a:ext uri="{FF2B5EF4-FFF2-40B4-BE49-F238E27FC236}">
                <a16:creationId xmlns:a16="http://schemas.microsoft.com/office/drawing/2014/main" id="{E9AF7898-07D8-5D1E-C519-22ACB5D69EE5}"/>
              </a:ext>
            </a:extLst>
          </p:cNvPr>
          <p:cNvSpPr>
            <a:spLocks noGrp="1"/>
          </p:cNvSpPr>
          <p:nvPr>
            <p:ph type="sldNum" sz="quarter" idx="4"/>
          </p:nvPr>
        </p:nvSpPr>
        <p:spPr>
          <a:xfrm>
            <a:off x="9122734" y="6310312"/>
            <a:ext cx="2743200" cy="365125"/>
          </a:xfrm>
        </p:spPr>
        <p:txBody>
          <a:bodyPr anchor="ctr">
            <a:normAutofit/>
          </a:bodyPr>
          <a:lstStyle/>
          <a:p>
            <a:pPr>
              <a:spcAft>
                <a:spcPts val="600"/>
              </a:spcAft>
            </a:pPr>
            <a:fld id="{E550F8CE-6223-4241-882D-8C053F6794F3}" type="slidenum">
              <a:rPr lang="en-US" smtClean="0"/>
              <a:pPr>
                <a:spcAft>
                  <a:spcPts val="600"/>
                </a:spcAft>
              </a:pPr>
              <a:t>42</a:t>
            </a:fld>
            <a:endParaRPr lang="en-US"/>
          </a:p>
        </p:txBody>
      </p:sp>
      <p:grpSp>
        <p:nvGrpSpPr>
          <p:cNvPr id="14" name="Group 13">
            <a:extLst>
              <a:ext uri="{FF2B5EF4-FFF2-40B4-BE49-F238E27FC236}">
                <a16:creationId xmlns:a16="http://schemas.microsoft.com/office/drawing/2014/main" id="{F63B8088-455C-E3FA-FF6F-C318FD9C2D8F}"/>
              </a:ext>
            </a:extLst>
          </p:cNvPr>
          <p:cNvGrpSpPr/>
          <p:nvPr/>
        </p:nvGrpSpPr>
        <p:grpSpPr>
          <a:xfrm>
            <a:off x="1339177" y="1754226"/>
            <a:ext cx="9513645" cy="4158252"/>
            <a:chOff x="596900" y="1325879"/>
            <a:chExt cx="10972800" cy="4796024"/>
          </a:xfrm>
        </p:grpSpPr>
        <p:pic>
          <p:nvPicPr>
            <p:cNvPr id="5" name="Picture 4">
              <a:extLst>
                <a:ext uri="{FF2B5EF4-FFF2-40B4-BE49-F238E27FC236}">
                  <a16:creationId xmlns:a16="http://schemas.microsoft.com/office/drawing/2014/main" id="{06A181DA-7315-41C3-8206-6569402B4ABD}"/>
                </a:ext>
              </a:extLst>
            </p:cNvPr>
            <p:cNvPicPr>
              <a:picLocks noChangeAspect="1"/>
            </p:cNvPicPr>
            <p:nvPr/>
          </p:nvPicPr>
          <p:blipFill>
            <a:blip r:embed="rId2">
              <a:extLst>
                <a:ext uri="{28A0092B-C50C-407E-A947-70E740481C1C}">
                  <a14:useLocalDpi xmlns:a14="http://schemas.microsoft.com/office/drawing/2010/main" val="0"/>
                </a:ext>
              </a:extLst>
            </a:blip>
            <a:srcRect t="5536" r="19849" b="9364"/>
            <a:stretch/>
          </p:blipFill>
          <p:spPr>
            <a:xfrm>
              <a:off x="596900" y="1325879"/>
              <a:ext cx="7319518" cy="4796024"/>
            </a:xfrm>
            <a:prstGeom prst="rect">
              <a:avLst/>
            </a:prstGeom>
          </p:spPr>
        </p:pic>
        <p:sp>
          <p:nvSpPr>
            <p:cNvPr id="9" name="TextBox 8">
              <a:extLst>
                <a:ext uri="{FF2B5EF4-FFF2-40B4-BE49-F238E27FC236}">
                  <a16:creationId xmlns:a16="http://schemas.microsoft.com/office/drawing/2014/main" id="{D03962B9-FE63-DA19-B00A-E39D9FA8C441}"/>
                </a:ext>
              </a:extLst>
            </p:cNvPr>
            <p:cNvSpPr txBox="1"/>
            <p:nvPr/>
          </p:nvSpPr>
          <p:spPr>
            <a:xfrm>
              <a:off x="7754112" y="3189470"/>
              <a:ext cx="3815588" cy="646331"/>
            </a:xfrm>
            <a:prstGeom prst="rect">
              <a:avLst/>
            </a:prstGeom>
            <a:noFill/>
          </p:spPr>
          <p:txBody>
            <a:bodyPr wrap="square">
              <a:spAutoFit/>
            </a:bodyPr>
            <a:lstStyle/>
            <a:p>
              <a:pPr defTabSz="786384">
                <a:spcAft>
                  <a:spcPts val="600"/>
                </a:spcAft>
              </a:pPr>
              <a:r>
                <a:rPr lang="en-US" sz="1548" kern="1200">
                  <a:solidFill>
                    <a:schemeClr val="tx1"/>
                  </a:solidFill>
                  <a:latin typeface="Garamond" panose="02020404030301010803" pitchFamily="18" charset="0"/>
                  <a:ea typeface="DengXian" panose="02010600030101010101" pitchFamily="2" charset="-122"/>
                  <a:cs typeface="+mn-cs"/>
                </a:rPr>
                <a:t>Highly-conserved regions within a multiple sequence alignment</a:t>
              </a:r>
              <a:r>
                <a:rPr lang="en-US" sz="1548" kern="1200">
                  <a:solidFill>
                    <a:schemeClr val="tx1"/>
                  </a:solidFill>
                  <a:latin typeface="Garamond" panose="02020404030301010803" pitchFamily="18" charset="0"/>
                  <a:ea typeface="+mn-ea"/>
                  <a:cs typeface="+mn-cs"/>
                </a:rPr>
                <a:t> (GERP)</a:t>
              </a:r>
              <a:endParaRPr lang="en-US">
                <a:latin typeface="Garamond" panose="02020404030301010803" pitchFamily="18" charset="0"/>
              </a:endParaRPr>
            </a:p>
          </p:txBody>
        </p:sp>
        <p:sp>
          <p:nvSpPr>
            <p:cNvPr id="10" name="TextBox 9">
              <a:extLst>
                <a:ext uri="{FF2B5EF4-FFF2-40B4-BE49-F238E27FC236}">
                  <a16:creationId xmlns:a16="http://schemas.microsoft.com/office/drawing/2014/main" id="{EEF99139-3277-6846-0206-234905DF4CD0}"/>
                </a:ext>
              </a:extLst>
            </p:cNvPr>
            <p:cNvSpPr txBox="1"/>
            <p:nvPr/>
          </p:nvSpPr>
          <p:spPr>
            <a:xfrm>
              <a:off x="7754112" y="4037201"/>
              <a:ext cx="3815588" cy="369332"/>
            </a:xfrm>
            <a:prstGeom prst="rect">
              <a:avLst/>
            </a:prstGeom>
            <a:noFill/>
          </p:spPr>
          <p:txBody>
            <a:bodyPr wrap="square">
              <a:spAutoFit/>
            </a:bodyPr>
            <a:lstStyle/>
            <a:p>
              <a:pPr defTabSz="786384">
                <a:spcAft>
                  <a:spcPts val="600"/>
                </a:spcAft>
              </a:pPr>
              <a:r>
                <a:rPr lang="en-US" sz="1548" kern="1200">
                  <a:solidFill>
                    <a:schemeClr val="tx1"/>
                  </a:solidFill>
                  <a:latin typeface="Times New Roman" panose="02020603050405020304" pitchFamily="18" charset="0"/>
                  <a:ea typeface="DengXian" panose="02010600030101010101" pitchFamily="2" charset="-122"/>
                  <a:cs typeface="+mn-cs"/>
                </a:rPr>
                <a:t>Intronic regions</a:t>
              </a:r>
              <a:endParaRPr lang="en-US"/>
            </a:p>
          </p:txBody>
        </p:sp>
        <p:sp>
          <p:nvSpPr>
            <p:cNvPr id="11" name="TextBox 10">
              <a:extLst>
                <a:ext uri="{FF2B5EF4-FFF2-40B4-BE49-F238E27FC236}">
                  <a16:creationId xmlns:a16="http://schemas.microsoft.com/office/drawing/2014/main" id="{620C305B-1795-551A-2479-703AC3F2E6D1}"/>
                </a:ext>
              </a:extLst>
            </p:cNvPr>
            <p:cNvSpPr txBox="1"/>
            <p:nvPr/>
          </p:nvSpPr>
          <p:spPr>
            <a:xfrm>
              <a:off x="7754112" y="4498866"/>
              <a:ext cx="3815588" cy="369332"/>
            </a:xfrm>
            <a:prstGeom prst="rect">
              <a:avLst/>
            </a:prstGeom>
            <a:noFill/>
          </p:spPr>
          <p:txBody>
            <a:bodyPr wrap="square">
              <a:spAutoFit/>
            </a:bodyPr>
            <a:lstStyle/>
            <a:p>
              <a:pPr defTabSz="786384">
                <a:spcAft>
                  <a:spcPts val="600"/>
                </a:spcAft>
              </a:pPr>
              <a:r>
                <a:rPr lang="en-US" sz="1548" kern="1200">
                  <a:solidFill>
                    <a:schemeClr val="tx1"/>
                  </a:solidFill>
                  <a:latin typeface="Times New Roman" panose="02020603050405020304" pitchFamily="18" charset="0"/>
                  <a:ea typeface="DengXian" panose="02010600030101010101" pitchFamily="2" charset="-122"/>
                  <a:cs typeface="+mn-cs"/>
                </a:rPr>
                <a:t>Promoter regions</a:t>
              </a:r>
              <a:endParaRPr lang="en-US"/>
            </a:p>
          </p:txBody>
        </p:sp>
        <p:sp>
          <p:nvSpPr>
            <p:cNvPr id="12" name="TextBox 11">
              <a:extLst>
                <a:ext uri="{FF2B5EF4-FFF2-40B4-BE49-F238E27FC236}">
                  <a16:creationId xmlns:a16="http://schemas.microsoft.com/office/drawing/2014/main" id="{A85BB35F-9710-D59B-FC6E-B996B0441D30}"/>
                </a:ext>
              </a:extLst>
            </p:cNvPr>
            <p:cNvSpPr txBox="1"/>
            <p:nvPr/>
          </p:nvSpPr>
          <p:spPr>
            <a:xfrm>
              <a:off x="7754112" y="5162789"/>
              <a:ext cx="3815588" cy="369332"/>
            </a:xfrm>
            <a:prstGeom prst="rect">
              <a:avLst/>
            </a:prstGeom>
            <a:noFill/>
          </p:spPr>
          <p:txBody>
            <a:bodyPr wrap="square">
              <a:spAutoFit/>
            </a:bodyPr>
            <a:lstStyle/>
            <a:p>
              <a:pPr defTabSz="786384">
                <a:spcAft>
                  <a:spcPts val="600"/>
                </a:spcAft>
              </a:pPr>
              <a:r>
                <a:rPr lang="en-US" sz="1548" kern="1200">
                  <a:solidFill>
                    <a:schemeClr val="tx1"/>
                  </a:solidFill>
                  <a:latin typeface="Times New Roman" panose="02020603050405020304" pitchFamily="18" charset="0"/>
                  <a:ea typeface="DengXian" panose="02010600030101010101" pitchFamily="2" charset="-122"/>
                  <a:cs typeface="+mn-cs"/>
                </a:rPr>
                <a:t>Untranslated regions</a:t>
              </a:r>
              <a:endParaRPr lang="en-US"/>
            </a:p>
          </p:txBody>
        </p:sp>
        <p:sp>
          <p:nvSpPr>
            <p:cNvPr id="13" name="TextBox 12">
              <a:extLst>
                <a:ext uri="{FF2B5EF4-FFF2-40B4-BE49-F238E27FC236}">
                  <a16:creationId xmlns:a16="http://schemas.microsoft.com/office/drawing/2014/main" id="{522DD009-1A30-A3A0-D0A7-9F00E192B3EA}"/>
                </a:ext>
              </a:extLst>
            </p:cNvPr>
            <p:cNvSpPr txBox="1"/>
            <p:nvPr/>
          </p:nvSpPr>
          <p:spPr>
            <a:xfrm>
              <a:off x="7754112" y="2442439"/>
              <a:ext cx="3815588" cy="369332"/>
            </a:xfrm>
            <a:prstGeom prst="rect">
              <a:avLst/>
            </a:prstGeom>
            <a:noFill/>
          </p:spPr>
          <p:txBody>
            <a:bodyPr wrap="square">
              <a:spAutoFit/>
            </a:bodyPr>
            <a:lstStyle/>
            <a:p>
              <a:pPr defTabSz="786384">
                <a:spcAft>
                  <a:spcPts val="600"/>
                </a:spcAft>
              </a:pPr>
              <a:r>
                <a:rPr lang="en-US" sz="1548" kern="1200">
                  <a:solidFill>
                    <a:schemeClr val="tx1"/>
                  </a:solidFill>
                  <a:latin typeface="Times New Roman" panose="02020603050405020304" pitchFamily="18" charset="0"/>
                  <a:ea typeface="DengXian" panose="02010600030101010101" pitchFamily="2" charset="-122"/>
                  <a:cs typeface="+mn-cs"/>
                </a:rPr>
                <a:t>Coding regions</a:t>
              </a:r>
              <a:endParaRPr lang="en-US"/>
            </a:p>
          </p:txBody>
        </p:sp>
      </p:grpSp>
    </p:spTree>
    <p:extLst>
      <p:ext uri="{BB962C8B-B14F-4D97-AF65-F5344CB8AC3E}">
        <p14:creationId xmlns:p14="http://schemas.microsoft.com/office/powerpoint/2010/main" val="995217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26f585ac597_0_388"/>
          <p:cNvSpPr txBox="1">
            <a:spLocks noGrp="1"/>
          </p:cNvSpPr>
          <p:nvPr>
            <p:ph type="title"/>
          </p:nvPr>
        </p:nvSpPr>
        <p:spPr>
          <a:prstGeom prst="rect">
            <a:avLst/>
          </a:prstGeom>
          <a:noFill/>
          <a:ln>
            <a:noFill/>
          </a:ln>
        </p:spPr>
        <p:txBody>
          <a:bodyPr spcFirstLastPara="1" vert="horz" wrap="square" lIns="54400" tIns="54400" rIns="54400" bIns="54400" rtlCol="0" anchor="t" anchorCtr="0">
            <a:normAutofit/>
          </a:bodyPr>
          <a:lstStyle/>
          <a:p>
            <a:r>
              <a:rPr lang="en-US" dirty="0"/>
              <a:t>Discussion</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7280f0808f_0_50"/>
          <p:cNvSpPr txBox="1">
            <a:spLocks noGrp="1"/>
          </p:cNvSpPr>
          <p:nvPr>
            <p:ph type="title"/>
          </p:nvPr>
        </p:nvSpPr>
        <p:spPr>
          <a:xfrm>
            <a:off x="256032" y="293482"/>
            <a:ext cx="11594592" cy="1561328"/>
          </a:xfrm>
          <a:prstGeom prst="rect">
            <a:avLst/>
          </a:prstGeom>
          <a:noFill/>
          <a:ln>
            <a:noFill/>
          </a:ln>
        </p:spPr>
        <p:txBody>
          <a:bodyPr spcFirstLastPara="1" vert="horz" wrap="square" lIns="91363" tIns="45663" rIns="91363" bIns="45663" rtlCol="0" anchor="ctr" anchorCtr="0">
            <a:normAutofit/>
          </a:bodyPr>
          <a:lstStyle/>
          <a:p>
            <a:pPr>
              <a:lnSpc>
                <a:spcPct val="90000"/>
              </a:lnSpc>
              <a:buClr>
                <a:schemeClr val="dk2"/>
              </a:buClr>
              <a:buSzPts val="8800"/>
            </a:pPr>
            <a:r>
              <a:rPr lang="en-US" dirty="0"/>
              <a:t>Are we concerned about the wrong thing?</a:t>
            </a:r>
            <a:endParaRPr dirty="0"/>
          </a:p>
        </p:txBody>
      </p:sp>
      <p:sp>
        <p:nvSpPr>
          <p:cNvPr id="140" name="Google Shape;140;g27280f0808f_0_50"/>
          <p:cNvSpPr txBox="1">
            <a:spLocks noGrp="1"/>
          </p:cNvSpPr>
          <p:nvPr>
            <p:ph idx="1"/>
          </p:nvPr>
        </p:nvSpPr>
        <p:spPr>
          <a:xfrm>
            <a:off x="596900" y="1854810"/>
            <a:ext cx="10972800" cy="4333892"/>
          </a:xfrm>
          <a:prstGeom prst="rect">
            <a:avLst/>
          </a:prstGeom>
          <a:noFill/>
          <a:ln>
            <a:noFill/>
          </a:ln>
        </p:spPr>
        <p:txBody>
          <a:bodyPr spcFirstLastPara="1" vert="horz" wrap="square" lIns="91363" tIns="45663" rIns="91363" bIns="45663" rtlCol="0" anchor="t" anchorCtr="0">
            <a:spAutoFit/>
          </a:bodyPr>
          <a:lstStyle/>
          <a:p>
            <a:pPr indent="-292100">
              <a:lnSpc>
                <a:spcPct val="90000"/>
              </a:lnSpc>
              <a:spcBef>
                <a:spcPts val="0"/>
              </a:spcBef>
              <a:buClr>
                <a:schemeClr val="tx1"/>
              </a:buClr>
            </a:pPr>
            <a:r>
              <a:rPr lang="en-US" sz="3300" dirty="0"/>
              <a:t>“Selection, however - in marked contrast to its effectiveness in changing average merit - </a:t>
            </a:r>
            <a:r>
              <a:rPr lang="en-US" sz="3300" b="1" dirty="0"/>
              <a:t>is a very feeble tool for changing homozygosity</a:t>
            </a:r>
            <a:r>
              <a:rPr lang="en-US" sz="3300" dirty="0"/>
              <a:t>, except under the very simplest genetic situations…” (Lush, 1945)</a:t>
            </a:r>
            <a:endParaRPr sz="3300" dirty="0"/>
          </a:p>
          <a:p>
            <a:pPr indent="-292100">
              <a:lnSpc>
                <a:spcPct val="90000"/>
              </a:lnSpc>
              <a:spcBef>
                <a:spcPts val="1000"/>
              </a:spcBef>
              <a:buClr>
                <a:schemeClr val="tx1"/>
              </a:buClr>
            </a:pPr>
            <a:r>
              <a:rPr lang="en-US" sz="3300" dirty="0"/>
              <a:t>“When the pure breeds finally reach equilibrium between the production of heterozygosis by mutations and the loss of heterozygosis because the effective number of animals in the breed is small, it is possible that </a:t>
            </a:r>
            <a:r>
              <a:rPr lang="en-US" sz="3300" b="1" dirty="0"/>
              <a:t>the pure breed may support only a few scores of unfixed loci</a:t>
            </a:r>
            <a:r>
              <a:rPr lang="en-US" sz="3300" dirty="0"/>
              <a:t>.” (Lush, 1945)</a:t>
            </a:r>
            <a:endParaRPr sz="33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D0BB69-26D9-4E4E-92C0-6D72423EE5DC}"/>
              </a:ext>
            </a:extLst>
          </p:cNvPr>
          <p:cNvSpPr>
            <a:spLocks noGrp="1"/>
          </p:cNvSpPr>
          <p:nvPr>
            <p:ph type="title"/>
          </p:nvPr>
        </p:nvSpPr>
        <p:spPr/>
        <p:txBody>
          <a:bodyPr>
            <a:normAutofit/>
          </a:bodyPr>
          <a:lstStyle/>
          <a:p>
            <a:r>
              <a:rPr lang="en-US" dirty="0"/>
              <a:t>This not a uniquely dairy problem!</a:t>
            </a:r>
          </a:p>
        </p:txBody>
      </p:sp>
      <p:sp>
        <p:nvSpPr>
          <p:cNvPr id="5" name="Content Placeholder 4">
            <a:extLst>
              <a:ext uri="{FF2B5EF4-FFF2-40B4-BE49-F238E27FC236}">
                <a16:creationId xmlns:a16="http://schemas.microsoft.com/office/drawing/2014/main" id="{151CA0A3-6D86-2A48-B806-0C4247A1B926}"/>
              </a:ext>
            </a:extLst>
          </p:cNvPr>
          <p:cNvSpPr>
            <a:spLocks noGrp="1"/>
          </p:cNvSpPr>
          <p:nvPr>
            <p:ph idx="1"/>
          </p:nvPr>
        </p:nvSpPr>
        <p:spPr>
          <a:xfrm>
            <a:off x="596900" y="1854810"/>
            <a:ext cx="5499100" cy="4158252"/>
          </a:xfrm>
        </p:spPr>
        <p:txBody>
          <a:bodyPr>
            <a:normAutofit/>
          </a:bodyPr>
          <a:lstStyle/>
          <a:p>
            <a:r>
              <a:rPr lang="en-US" dirty="0"/>
              <a:t>Beef cattle</a:t>
            </a:r>
          </a:p>
          <a:p>
            <a:pPr lvl="1">
              <a:buSzPct val="50000"/>
            </a:pPr>
            <a:r>
              <a:rPr lang="en-US" dirty="0"/>
              <a:t>1 new lethal and 2 semi-lethal haplotypes</a:t>
            </a:r>
            <a:r>
              <a:rPr lang="en-US" dirty="0">
                <a:solidFill>
                  <a:schemeClr val="accent5"/>
                </a:solidFill>
              </a:rPr>
              <a:t>(Jenko et al. 2019)</a:t>
            </a:r>
          </a:p>
          <a:p>
            <a:r>
              <a:rPr lang="en-US" dirty="0"/>
              <a:t>Poultry</a:t>
            </a:r>
          </a:p>
          <a:p>
            <a:pPr lvl="1">
              <a:buSzPct val="50000"/>
            </a:pPr>
            <a:r>
              <a:rPr lang="en-US" dirty="0"/>
              <a:t>Wingless-2 syndrome (Youngworth and Delany, </a:t>
            </a:r>
            <a:r>
              <a:rPr lang="en-US" dirty="0">
                <a:solidFill>
                  <a:schemeClr val="tx2"/>
                </a:solidFill>
              </a:rPr>
              <a:t>2019)</a:t>
            </a:r>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94261F4B-409E-284C-AB2F-35BC4FF2F2D5}"/>
              </a:ext>
            </a:extLst>
          </p:cNvPr>
          <p:cNvSpPr>
            <a:spLocks noGrp="1"/>
          </p:cNvSpPr>
          <p:nvPr>
            <p:ph sz="half" idx="4294967295"/>
          </p:nvPr>
        </p:nvSpPr>
        <p:spPr>
          <a:xfrm>
            <a:off x="6083300" y="1854810"/>
            <a:ext cx="5364162" cy="4158252"/>
          </a:xfrm>
        </p:spPr>
        <p:txBody>
          <a:bodyPr>
            <a:normAutofit/>
          </a:bodyPr>
          <a:lstStyle/>
          <a:p>
            <a:r>
              <a:rPr lang="en-US" dirty="0"/>
              <a:t>Pigs</a:t>
            </a:r>
          </a:p>
          <a:p>
            <a:pPr lvl="1">
              <a:buSzPct val="50000"/>
            </a:pPr>
            <a:r>
              <a:rPr lang="en-US" dirty="0"/>
              <a:t>5 recessive lethal haplotypes in 2 commercial populations  (Derks et al., </a:t>
            </a:r>
            <a:r>
              <a:rPr lang="en-US" dirty="0">
                <a:solidFill>
                  <a:schemeClr val="tx2"/>
                </a:solidFill>
              </a:rPr>
              <a:t>2019)</a:t>
            </a:r>
            <a:endParaRPr lang="en-US" dirty="0"/>
          </a:p>
          <a:p>
            <a:r>
              <a:rPr lang="en-US" dirty="0"/>
              <a:t>Sheep</a:t>
            </a:r>
          </a:p>
          <a:p>
            <a:pPr lvl="1">
              <a:buSzPct val="50000"/>
            </a:pPr>
            <a:r>
              <a:rPr lang="en-US" dirty="0"/>
              <a:t>11 homozygous haplotypes identified in </a:t>
            </a:r>
            <a:r>
              <a:rPr lang="en-US" dirty="0" err="1"/>
              <a:t>Lacaune</a:t>
            </a:r>
            <a:r>
              <a:rPr lang="en-US" dirty="0"/>
              <a:t> dairy sheep (</a:t>
            </a:r>
            <a:r>
              <a:rPr lang="en-US" dirty="0" err="1"/>
              <a:t>Braiek</a:t>
            </a:r>
            <a:r>
              <a:rPr lang="en-US" dirty="0"/>
              <a:t> et al., 2021)</a:t>
            </a:r>
          </a:p>
        </p:txBody>
      </p:sp>
    </p:spTree>
    <p:extLst>
      <p:ext uri="{BB962C8B-B14F-4D97-AF65-F5344CB8AC3E}">
        <p14:creationId xmlns:p14="http://schemas.microsoft.com/office/powerpoint/2010/main" val="2803869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44594D-BD24-3ABD-9FA9-177534C01A69}"/>
              </a:ext>
            </a:extLst>
          </p:cNvPr>
          <p:cNvSpPr>
            <a:spLocks noGrp="1"/>
          </p:cNvSpPr>
          <p:nvPr>
            <p:ph type="title"/>
          </p:nvPr>
        </p:nvSpPr>
        <p:spPr/>
        <p:txBody>
          <a:bodyPr/>
          <a:lstStyle/>
          <a:p>
            <a:r>
              <a:rPr lang="en-US" dirty="0"/>
              <a:t>Recessives with favorable trends</a:t>
            </a:r>
          </a:p>
        </p:txBody>
      </p:sp>
      <p:pic>
        <p:nvPicPr>
          <p:cNvPr id="3" name="Picture 2" descr="A graph of different types of data&#10;&#10;Description automatically generated with medium confidence">
            <a:extLst>
              <a:ext uri="{FF2B5EF4-FFF2-40B4-BE49-F238E27FC236}">
                <a16:creationId xmlns:a16="http://schemas.microsoft.com/office/drawing/2014/main" id="{3E3FCF97-2226-473D-90E9-C0BBA5E4CDB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8545" y="1389583"/>
            <a:ext cx="8883047" cy="4666805"/>
          </a:xfrm>
          <a:prstGeom prst="rect">
            <a:avLst/>
          </a:prstGeom>
          <a:noFill/>
          <a:ln>
            <a:noFill/>
          </a:ln>
        </p:spPr>
      </p:pic>
      <p:sp>
        <p:nvSpPr>
          <p:cNvPr id="8" name="TextBox 7">
            <a:extLst>
              <a:ext uri="{FF2B5EF4-FFF2-40B4-BE49-F238E27FC236}">
                <a16:creationId xmlns:a16="http://schemas.microsoft.com/office/drawing/2014/main" id="{9EA265EB-5FCC-E7F6-35A7-6AB87D0AC20B}"/>
              </a:ext>
            </a:extLst>
          </p:cNvPr>
          <p:cNvSpPr txBox="1"/>
          <p:nvPr/>
        </p:nvSpPr>
        <p:spPr>
          <a:xfrm>
            <a:off x="8585375" y="5687056"/>
            <a:ext cx="1866217" cy="369332"/>
          </a:xfrm>
          <a:prstGeom prst="rect">
            <a:avLst/>
          </a:prstGeom>
          <a:noFill/>
        </p:spPr>
        <p:txBody>
          <a:bodyPr wrap="none" rtlCol="0">
            <a:spAutoFit/>
          </a:bodyPr>
          <a:lstStyle/>
          <a:p>
            <a:r>
              <a:rPr lang="en-US" dirty="0"/>
              <a:t>Cole et al. (2025)</a:t>
            </a:r>
          </a:p>
        </p:txBody>
      </p:sp>
    </p:spTree>
    <p:extLst>
      <p:ext uri="{BB962C8B-B14F-4D97-AF65-F5344CB8AC3E}">
        <p14:creationId xmlns:p14="http://schemas.microsoft.com/office/powerpoint/2010/main" val="1035047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0A1B7-7838-6D38-7192-A4A7E6B43FD8}"/>
            </a:ext>
          </a:extLst>
        </p:cNvPr>
        <p:cNvGrpSpPr/>
        <p:nvPr/>
      </p:nvGrpSpPr>
      <p:grpSpPr>
        <a:xfrm>
          <a:off x="0" y="0"/>
          <a:ext cx="0" cy="0"/>
          <a:chOff x="0" y="0"/>
          <a:chExt cx="0" cy="0"/>
        </a:xfrm>
      </p:grpSpPr>
      <p:pic>
        <p:nvPicPr>
          <p:cNvPr id="2" name="Picture 1" descr="A graph of different types of graphs&#10;&#10;Description automatically generated with medium confidence">
            <a:extLst>
              <a:ext uri="{FF2B5EF4-FFF2-40B4-BE49-F238E27FC236}">
                <a16:creationId xmlns:a16="http://schemas.microsoft.com/office/drawing/2014/main" id="{C80019D6-7856-0178-4BA2-6DF1E5C1E1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434" y="1276605"/>
            <a:ext cx="9075105" cy="4788927"/>
          </a:xfrm>
          <a:prstGeom prst="rect">
            <a:avLst/>
          </a:prstGeom>
          <a:noFill/>
          <a:ln>
            <a:noFill/>
          </a:ln>
        </p:spPr>
      </p:pic>
      <p:sp>
        <p:nvSpPr>
          <p:cNvPr id="5" name="Title 4">
            <a:extLst>
              <a:ext uri="{FF2B5EF4-FFF2-40B4-BE49-F238E27FC236}">
                <a16:creationId xmlns:a16="http://schemas.microsoft.com/office/drawing/2014/main" id="{DE70D3DC-3BBB-6717-389A-C70F9F8DABCF}"/>
              </a:ext>
            </a:extLst>
          </p:cNvPr>
          <p:cNvSpPr>
            <a:spLocks noGrp="1"/>
          </p:cNvSpPr>
          <p:nvPr>
            <p:ph type="title"/>
          </p:nvPr>
        </p:nvSpPr>
        <p:spPr/>
        <p:txBody>
          <a:bodyPr/>
          <a:lstStyle/>
          <a:p>
            <a:r>
              <a:rPr lang="en-US" dirty="0"/>
              <a:t>Recessives with unfavorable trends</a:t>
            </a:r>
          </a:p>
        </p:txBody>
      </p:sp>
      <p:sp>
        <p:nvSpPr>
          <p:cNvPr id="8" name="TextBox 7">
            <a:extLst>
              <a:ext uri="{FF2B5EF4-FFF2-40B4-BE49-F238E27FC236}">
                <a16:creationId xmlns:a16="http://schemas.microsoft.com/office/drawing/2014/main" id="{8A3E2F65-0710-9DC5-1A52-800454FC8D75}"/>
              </a:ext>
            </a:extLst>
          </p:cNvPr>
          <p:cNvSpPr txBox="1"/>
          <p:nvPr/>
        </p:nvSpPr>
        <p:spPr>
          <a:xfrm>
            <a:off x="8585375" y="5687056"/>
            <a:ext cx="1866217" cy="369332"/>
          </a:xfrm>
          <a:prstGeom prst="rect">
            <a:avLst/>
          </a:prstGeom>
          <a:noFill/>
        </p:spPr>
        <p:txBody>
          <a:bodyPr wrap="none" rtlCol="0">
            <a:spAutoFit/>
          </a:bodyPr>
          <a:lstStyle/>
          <a:p>
            <a:r>
              <a:rPr lang="en-US" dirty="0"/>
              <a:t>Cole et al. (2025)</a:t>
            </a:r>
          </a:p>
        </p:txBody>
      </p:sp>
    </p:spTree>
    <p:extLst>
      <p:ext uri="{BB962C8B-B14F-4D97-AF65-F5344CB8AC3E}">
        <p14:creationId xmlns:p14="http://schemas.microsoft.com/office/powerpoint/2010/main" val="1021381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0994B-FCA8-DA5F-66EE-6CDB7F293435}"/>
            </a:ext>
          </a:extLst>
        </p:cNvPr>
        <p:cNvGrpSpPr/>
        <p:nvPr/>
      </p:nvGrpSpPr>
      <p:grpSpPr>
        <a:xfrm>
          <a:off x="0" y="0"/>
          <a:ext cx="0" cy="0"/>
          <a:chOff x="0" y="0"/>
          <a:chExt cx="0" cy="0"/>
        </a:xfrm>
      </p:grpSpPr>
      <p:pic>
        <p:nvPicPr>
          <p:cNvPr id="2" name="Picture 1" descr="A graph of different types of graphs&#10;&#10;Description automatically generated with medium confidence">
            <a:extLst>
              <a:ext uri="{FF2B5EF4-FFF2-40B4-BE49-F238E27FC236}">
                <a16:creationId xmlns:a16="http://schemas.microsoft.com/office/drawing/2014/main" id="{298CE4F5-F0A8-D96A-F28F-7A6C31B153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4968" y="1369631"/>
            <a:ext cx="8936037" cy="4694644"/>
          </a:xfrm>
          <a:prstGeom prst="rect">
            <a:avLst/>
          </a:prstGeom>
          <a:noFill/>
          <a:ln>
            <a:noFill/>
          </a:ln>
        </p:spPr>
      </p:pic>
      <p:sp>
        <p:nvSpPr>
          <p:cNvPr id="5" name="Title 4">
            <a:extLst>
              <a:ext uri="{FF2B5EF4-FFF2-40B4-BE49-F238E27FC236}">
                <a16:creationId xmlns:a16="http://schemas.microsoft.com/office/drawing/2014/main" id="{25CA79AB-7FD0-B135-B1C0-5C7BDEA95850}"/>
              </a:ext>
            </a:extLst>
          </p:cNvPr>
          <p:cNvSpPr>
            <a:spLocks noGrp="1"/>
          </p:cNvSpPr>
          <p:nvPr>
            <p:ph type="title"/>
          </p:nvPr>
        </p:nvSpPr>
        <p:spPr>
          <a:xfrm>
            <a:off x="320040" y="293482"/>
            <a:ext cx="11545894" cy="1561328"/>
          </a:xfrm>
        </p:spPr>
        <p:txBody>
          <a:bodyPr/>
          <a:lstStyle/>
          <a:p>
            <a:r>
              <a:rPr lang="en-US" dirty="0"/>
              <a:t>Trends for physical characteristics</a:t>
            </a:r>
          </a:p>
        </p:txBody>
      </p:sp>
      <p:sp>
        <p:nvSpPr>
          <p:cNvPr id="8" name="TextBox 7">
            <a:extLst>
              <a:ext uri="{FF2B5EF4-FFF2-40B4-BE49-F238E27FC236}">
                <a16:creationId xmlns:a16="http://schemas.microsoft.com/office/drawing/2014/main" id="{3C9EB4DC-585F-E279-C391-610B735FCCD5}"/>
              </a:ext>
            </a:extLst>
          </p:cNvPr>
          <p:cNvSpPr txBox="1"/>
          <p:nvPr/>
        </p:nvSpPr>
        <p:spPr>
          <a:xfrm>
            <a:off x="10325783" y="5772242"/>
            <a:ext cx="1866217" cy="369332"/>
          </a:xfrm>
          <a:prstGeom prst="rect">
            <a:avLst/>
          </a:prstGeom>
          <a:noFill/>
        </p:spPr>
        <p:txBody>
          <a:bodyPr wrap="none" rtlCol="0">
            <a:spAutoFit/>
          </a:bodyPr>
          <a:lstStyle/>
          <a:p>
            <a:r>
              <a:rPr lang="en-US" dirty="0"/>
              <a:t>Cole et al. (2025)</a:t>
            </a:r>
          </a:p>
        </p:txBody>
      </p:sp>
    </p:spTree>
    <p:extLst>
      <p:ext uri="{BB962C8B-B14F-4D97-AF65-F5344CB8AC3E}">
        <p14:creationId xmlns:p14="http://schemas.microsoft.com/office/powerpoint/2010/main" val="1220413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423BB8-790E-2162-D86B-97306CA7B680}"/>
              </a:ext>
            </a:extLst>
          </p:cNvPr>
          <p:cNvSpPr>
            <a:spLocks noGrp="1"/>
          </p:cNvSpPr>
          <p:nvPr>
            <p:ph type="title"/>
          </p:nvPr>
        </p:nvSpPr>
        <p:spPr/>
        <p:txBody>
          <a:bodyPr/>
          <a:lstStyle/>
          <a:p>
            <a:r>
              <a:rPr lang="en-US" dirty="0"/>
              <a:t>Population management isn’t easy</a:t>
            </a:r>
          </a:p>
        </p:txBody>
      </p:sp>
      <p:pic>
        <p:nvPicPr>
          <p:cNvPr id="3074" name="Picture 2">
            <a:extLst>
              <a:ext uri="{FF2B5EF4-FFF2-40B4-BE49-F238E27FC236}">
                <a16:creationId xmlns:a16="http://schemas.microsoft.com/office/drawing/2014/main" id="{A27BF7DA-A5BA-D055-FB61-A0135A686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90" y="2282172"/>
            <a:ext cx="5458772" cy="37130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F6D11C7-771B-C97F-FBC1-251CE7937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966" y="2282172"/>
            <a:ext cx="5795536" cy="31184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29AB022-1D33-E633-CFE5-2769225B684B}"/>
              </a:ext>
            </a:extLst>
          </p:cNvPr>
          <p:cNvSpPr txBox="1"/>
          <p:nvPr/>
        </p:nvSpPr>
        <p:spPr>
          <a:xfrm>
            <a:off x="9397581" y="5777346"/>
            <a:ext cx="2794419" cy="369332"/>
          </a:xfrm>
          <a:prstGeom prst="rect">
            <a:avLst/>
          </a:prstGeom>
          <a:noFill/>
        </p:spPr>
        <p:txBody>
          <a:bodyPr wrap="none" rtlCol="0">
            <a:spAutoFit/>
          </a:bodyPr>
          <a:lstStyle/>
          <a:p>
            <a:r>
              <a:rPr lang="en-US" dirty="0"/>
              <a:t>Cole et al. (2025, in press)</a:t>
            </a:r>
          </a:p>
        </p:txBody>
      </p:sp>
      <p:sp>
        <p:nvSpPr>
          <p:cNvPr id="8" name="TextBox 7">
            <a:extLst>
              <a:ext uri="{FF2B5EF4-FFF2-40B4-BE49-F238E27FC236}">
                <a16:creationId xmlns:a16="http://schemas.microsoft.com/office/drawing/2014/main" id="{F837F14B-10A0-D68A-7581-491EACD6E8C0}"/>
              </a:ext>
            </a:extLst>
          </p:cNvPr>
          <p:cNvSpPr txBox="1"/>
          <p:nvPr/>
        </p:nvSpPr>
        <p:spPr>
          <a:xfrm>
            <a:off x="1853373" y="1623977"/>
            <a:ext cx="2595006" cy="461665"/>
          </a:xfrm>
          <a:prstGeom prst="rect">
            <a:avLst/>
          </a:prstGeom>
          <a:noFill/>
        </p:spPr>
        <p:txBody>
          <a:bodyPr wrap="none" rtlCol="0">
            <a:spAutoFit/>
          </a:bodyPr>
          <a:lstStyle/>
          <a:p>
            <a:pPr algn="ctr"/>
            <a:r>
              <a:rPr lang="en-US" sz="2400" b="1" dirty="0">
                <a:solidFill>
                  <a:schemeClr val="accent1"/>
                </a:solidFill>
              </a:rPr>
              <a:t>Current Situation</a:t>
            </a:r>
          </a:p>
        </p:txBody>
      </p:sp>
      <p:sp>
        <p:nvSpPr>
          <p:cNvPr id="9" name="TextBox 8">
            <a:extLst>
              <a:ext uri="{FF2B5EF4-FFF2-40B4-BE49-F238E27FC236}">
                <a16:creationId xmlns:a16="http://schemas.microsoft.com/office/drawing/2014/main" id="{F7EFDDED-EF06-9346-C94D-C7372CE0F2C1}"/>
              </a:ext>
            </a:extLst>
          </p:cNvPr>
          <p:cNvSpPr txBox="1"/>
          <p:nvPr/>
        </p:nvSpPr>
        <p:spPr>
          <a:xfrm>
            <a:off x="7454011" y="1623977"/>
            <a:ext cx="3887154" cy="461665"/>
          </a:xfrm>
          <a:prstGeom prst="rect">
            <a:avLst/>
          </a:prstGeom>
          <a:noFill/>
        </p:spPr>
        <p:txBody>
          <a:bodyPr wrap="none" rtlCol="0">
            <a:spAutoFit/>
          </a:bodyPr>
          <a:lstStyle/>
          <a:p>
            <a:pPr algn="ctr"/>
            <a:r>
              <a:rPr lang="en-US" sz="2400" b="1" dirty="0">
                <a:solidFill>
                  <a:schemeClr val="accent1"/>
                </a:solidFill>
              </a:rPr>
              <a:t>Proposed Future Structure</a:t>
            </a:r>
          </a:p>
        </p:txBody>
      </p:sp>
    </p:spTree>
    <p:extLst>
      <p:ext uri="{BB962C8B-B14F-4D97-AF65-F5344CB8AC3E}">
        <p14:creationId xmlns:p14="http://schemas.microsoft.com/office/powerpoint/2010/main" val="367218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A6E5A-8A1A-99A5-E588-B7F0D2E5E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A02A12-285C-1C8D-CB12-AC63B628FF2F}"/>
              </a:ext>
            </a:extLst>
          </p:cNvPr>
          <p:cNvSpPr>
            <a:spLocks noGrp="1"/>
          </p:cNvSpPr>
          <p:nvPr>
            <p:ph type="title"/>
          </p:nvPr>
        </p:nvSpPr>
        <p:spPr/>
        <p:txBody>
          <a:bodyPr/>
          <a:lstStyle/>
          <a:p>
            <a:r>
              <a:rPr lang="en-US" dirty="0"/>
              <a:t>Genetic defects</a:t>
            </a:r>
          </a:p>
        </p:txBody>
      </p:sp>
      <p:sp>
        <p:nvSpPr>
          <p:cNvPr id="15" name="Text Placeholder 14">
            <a:extLst>
              <a:ext uri="{FF2B5EF4-FFF2-40B4-BE49-F238E27FC236}">
                <a16:creationId xmlns:a16="http://schemas.microsoft.com/office/drawing/2014/main" id="{0602FA00-B4BB-E268-114E-3898F84D8058}"/>
              </a:ext>
            </a:extLst>
          </p:cNvPr>
          <p:cNvSpPr>
            <a:spLocks noGrp="1"/>
          </p:cNvSpPr>
          <p:nvPr>
            <p:ph idx="1"/>
          </p:nvPr>
        </p:nvSpPr>
        <p:spPr>
          <a:xfrm>
            <a:off x="596900" y="1854810"/>
            <a:ext cx="5337556" cy="4158252"/>
          </a:xfrm>
        </p:spPr>
        <p:txBody>
          <a:bodyPr>
            <a:normAutofit fontScale="92500" lnSpcReduction="20000"/>
          </a:bodyPr>
          <a:lstStyle/>
          <a:p>
            <a:pPr>
              <a:lnSpc>
                <a:spcPct val="100000"/>
              </a:lnSpc>
            </a:pPr>
            <a:r>
              <a:rPr lang="en-US" dirty="0"/>
              <a:t>Presentation varies widely, from gross congenital malformation to subtle physiological differences</a:t>
            </a:r>
          </a:p>
          <a:p>
            <a:pPr>
              <a:lnSpc>
                <a:spcPct val="100000"/>
              </a:lnSpc>
            </a:pPr>
            <a:r>
              <a:rPr lang="en-US" dirty="0"/>
              <a:t>The worst defects result in the birth of lives calves which must be euthanized</a:t>
            </a:r>
          </a:p>
          <a:p>
            <a:pPr>
              <a:lnSpc>
                <a:spcPct val="100000"/>
              </a:lnSpc>
            </a:pPr>
            <a:r>
              <a:rPr lang="en-US" dirty="0"/>
              <a:t>May result from large or small changes in DNA</a:t>
            </a:r>
          </a:p>
        </p:txBody>
      </p:sp>
      <p:grpSp>
        <p:nvGrpSpPr>
          <p:cNvPr id="14" name="Group 13">
            <a:extLst>
              <a:ext uri="{FF2B5EF4-FFF2-40B4-BE49-F238E27FC236}">
                <a16:creationId xmlns:a16="http://schemas.microsoft.com/office/drawing/2014/main" id="{25F1C97B-AB66-072D-F58B-91F8E547DC9E}"/>
              </a:ext>
            </a:extLst>
          </p:cNvPr>
          <p:cNvGrpSpPr/>
          <p:nvPr/>
        </p:nvGrpSpPr>
        <p:grpSpPr>
          <a:xfrm>
            <a:off x="5702555" y="744043"/>
            <a:ext cx="6297941" cy="5095716"/>
            <a:chOff x="10880346" y="3170582"/>
            <a:chExt cx="12595882" cy="10191432"/>
          </a:xfrm>
        </p:grpSpPr>
        <p:pic>
          <p:nvPicPr>
            <p:cNvPr id="8" name="Picture 7" descr="A baby deer lying on hay&#10;&#10;Description automatically generated">
              <a:extLst>
                <a:ext uri="{FF2B5EF4-FFF2-40B4-BE49-F238E27FC236}">
                  <a16:creationId xmlns:a16="http://schemas.microsoft.com/office/drawing/2014/main" id="{0FA8026F-783B-C813-CAB0-274DCD2A23CE}"/>
                </a:ext>
              </a:extLst>
            </p:cNvPr>
            <p:cNvPicPr>
              <a:picLocks noChangeAspect="1"/>
            </p:cNvPicPr>
            <p:nvPr/>
          </p:nvPicPr>
          <p:blipFill>
            <a:blip r:embed="rId2"/>
            <a:srcRect l="21139" t="16087" r="16224" b="10141"/>
            <a:stretch/>
          </p:blipFill>
          <p:spPr>
            <a:xfrm>
              <a:off x="10880346" y="3170582"/>
              <a:ext cx="12595882" cy="8344772"/>
            </a:xfrm>
            <a:prstGeom prst="rect">
              <a:avLst/>
            </a:prstGeom>
          </p:spPr>
        </p:pic>
        <p:sp>
          <p:nvSpPr>
            <p:cNvPr id="13" name="TextBox 12">
              <a:extLst>
                <a:ext uri="{FF2B5EF4-FFF2-40B4-BE49-F238E27FC236}">
                  <a16:creationId xmlns:a16="http://schemas.microsoft.com/office/drawing/2014/main" id="{CDB227BA-7F79-38EA-E53E-B0275D9674E1}"/>
                </a:ext>
              </a:extLst>
            </p:cNvPr>
            <p:cNvSpPr txBox="1"/>
            <p:nvPr/>
          </p:nvSpPr>
          <p:spPr>
            <a:xfrm>
              <a:off x="10880346" y="11515354"/>
              <a:ext cx="12595880" cy="184666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A Jersey calf homozygous for neuropathy with splayed forelimbs (American Jersey Cattle Association, Reynoldsburg, OH).</a:t>
              </a:r>
            </a:p>
          </p:txBody>
        </p:sp>
      </p:grpSp>
    </p:spTree>
    <p:extLst>
      <p:ext uri="{BB962C8B-B14F-4D97-AF65-F5344CB8AC3E}">
        <p14:creationId xmlns:p14="http://schemas.microsoft.com/office/powerpoint/2010/main" val="3708699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Conclusions</a:t>
            </a:r>
            <a:endParaRPr lang="en-US" dirty="0"/>
          </a:p>
        </p:txBody>
      </p:sp>
      <p:sp>
        <p:nvSpPr>
          <p:cNvPr id="3" name="Content Placeholder 2"/>
          <p:cNvSpPr>
            <a:spLocks noGrp="1"/>
          </p:cNvSpPr>
          <p:nvPr>
            <p:ph idx="1"/>
          </p:nvPr>
        </p:nvSpPr>
        <p:spPr/>
        <p:txBody>
          <a:bodyPr>
            <a:normAutofit fontScale="92500" lnSpcReduction="20000"/>
          </a:bodyPr>
          <a:lstStyle/>
          <a:p>
            <a:pPr>
              <a:spcAft>
                <a:spcPts val="1000"/>
              </a:spcAft>
            </a:pPr>
            <a:r>
              <a:rPr lang="en-US" dirty="0"/>
              <a:t>Mendelian defects cause</a:t>
            </a:r>
            <a:r>
              <a:rPr lang="en-US" dirty="0">
                <a:solidFill>
                  <a:srgbClr val="FFFF00"/>
                </a:solidFill>
              </a:rPr>
              <a:t> economic losses </a:t>
            </a:r>
            <a:r>
              <a:rPr lang="en-US" dirty="0"/>
              <a:t>to dairy farmers</a:t>
            </a:r>
          </a:p>
          <a:p>
            <a:pPr>
              <a:spcAft>
                <a:spcPts val="1000"/>
              </a:spcAft>
            </a:pPr>
            <a:r>
              <a:rPr lang="en-US" dirty="0"/>
              <a:t>As technology improves, we’re </a:t>
            </a:r>
            <a:r>
              <a:rPr lang="en-US" dirty="0">
                <a:solidFill>
                  <a:srgbClr val="FFFF00"/>
                </a:solidFill>
              </a:rPr>
              <a:t>identifying more</a:t>
            </a:r>
            <a:r>
              <a:rPr lang="en-US" dirty="0">
                <a:solidFill>
                  <a:srgbClr val="00337F"/>
                </a:solidFill>
              </a:rPr>
              <a:t> </a:t>
            </a:r>
            <a:r>
              <a:rPr lang="en-US" dirty="0"/>
              <a:t>genetic defects</a:t>
            </a:r>
          </a:p>
          <a:p>
            <a:pPr>
              <a:spcAft>
                <a:spcPts val="1000"/>
              </a:spcAft>
            </a:pPr>
            <a:r>
              <a:rPr lang="en-US" dirty="0"/>
              <a:t>Knockout embryos allow </a:t>
            </a:r>
            <a:r>
              <a:rPr lang="en-US" dirty="0">
                <a:solidFill>
                  <a:srgbClr val="FFFF00"/>
                </a:solidFill>
              </a:rPr>
              <a:t>quick, cost-effective functional validation </a:t>
            </a:r>
            <a:r>
              <a:rPr lang="en-US" dirty="0"/>
              <a:t>of candidate mutations</a:t>
            </a:r>
          </a:p>
          <a:p>
            <a:pPr>
              <a:spcAft>
                <a:spcPts val="1000"/>
              </a:spcAft>
            </a:pPr>
            <a:r>
              <a:rPr lang="en-US" dirty="0"/>
              <a:t>Gene editing might one day be useful </a:t>
            </a:r>
            <a:r>
              <a:rPr lang="en-US" dirty="0">
                <a:solidFill>
                  <a:srgbClr val="FFFF00"/>
                </a:solidFill>
              </a:rPr>
              <a:t>for removing harmful alleles </a:t>
            </a:r>
            <a:r>
              <a:rPr lang="en-US" dirty="0"/>
              <a:t>from populations</a:t>
            </a:r>
          </a:p>
          <a:p>
            <a:pPr>
              <a:spcAft>
                <a:spcPts val="1000"/>
              </a:spcAft>
            </a:pPr>
            <a:r>
              <a:rPr lang="en-US" dirty="0"/>
              <a:t>Population management is </a:t>
            </a:r>
            <a:r>
              <a:rPr lang="en-US" dirty="0">
                <a:solidFill>
                  <a:srgbClr val="FFFF00"/>
                </a:solidFill>
              </a:rPr>
              <a:t>very challenging </a:t>
            </a:r>
            <a:r>
              <a:rPr lang="en-US" dirty="0"/>
              <a:t>in a loosely coupled system</a:t>
            </a:r>
            <a:endParaRPr lang="is-IS" dirty="0"/>
          </a:p>
        </p:txBody>
      </p:sp>
    </p:spTree>
    <p:extLst>
      <p:ext uri="{BB962C8B-B14F-4D97-AF65-F5344CB8AC3E}">
        <p14:creationId xmlns:p14="http://schemas.microsoft.com/office/powerpoint/2010/main" val="3517898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BF9A9B-BF8A-9286-680F-6B737E4D4AFC}"/>
              </a:ext>
            </a:extLst>
          </p:cNvPr>
          <p:cNvSpPr>
            <a:spLocks noGrp="1"/>
          </p:cNvSpPr>
          <p:nvPr>
            <p:ph type="title"/>
          </p:nvPr>
        </p:nvSpPr>
        <p:spPr/>
        <p:txBody>
          <a:bodyPr/>
          <a:lstStyle/>
          <a:p>
            <a:r>
              <a:rPr lang="en-US" dirty="0"/>
              <a:t>Questions?</a:t>
            </a:r>
          </a:p>
        </p:txBody>
      </p:sp>
      <p:sp>
        <p:nvSpPr>
          <p:cNvPr id="4" name="Content Placeholder 3">
            <a:extLst>
              <a:ext uri="{FF2B5EF4-FFF2-40B4-BE49-F238E27FC236}">
                <a16:creationId xmlns:a16="http://schemas.microsoft.com/office/drawing/2014/main" id="{3853DD00-16AF-90C0-B051-FA9B4C732963}"/>
              </a:ext>
            </a:extLst>
          </p:cNvPr>
          <p:cNvSpPr>
            <a:spLocks noGrp="1"/>
          </p:cNvSpPr>
          <p:nvPr>
            <p:ph idx="1"/>
          </p:nvPr>
        </p:nvSpPr>
        <p:spPr>
          <a:xfrm>
            <a:off x="596900" y="1854810"/>
            <a:ext cx="6123432" cy="4158252"/>
          </a:xfrm>
        </p:spPr>
        <p:txBody>
          <a:bodyPr/>
          <a:lstStyle/>
          <a:p>
            <a:pPr marL="0" indent="0">
              <a:buNone/>
            </a:pPr>
            <a:r>
              <a:rPr lang="en-US" sz="4400" b="1" dirty="0"/>
              <a:t>Thank you for your</a:t>
            </a:r>
            <a:br>
              <a:rPr lang="en-US" sz="4400" b="1" dirty="0"/>
            </a:br>
            <a:r>
              <a:rPr lang="en-US" sz="4400" b="1" dirty="0"/>
              <a:t>attention!</a:t>
            </a:r>
          </a:p>
          <a:p>
            <a:pPr marL="0" indent="0">
              <a:buNone/>
            </a:pPr>
            <a:endParaRPr lang="en-US" dirty="0"/>
          </a:p>
          <a:p>
            <a:pPr marL="0" indent="0">
              <a:buNone/>
            </a:pPr>
            <a:r>
              <a:rPr lang="en-US" dirty="0" err="1"/>
              <a:t>john.cole@uscdcb.com</a:t>
            </a:r>
            <a:endParaRPr lang="en-US" dirty="0"/>
          </a:p>
        </p:txBody>
      </p:sp>
      <p:pic>
        <p:nvPicPr>
          <p:cNvPr id="1026" name="Picture 2" descr="May be an image of text that says 'When said in I'd be of of my charge lab, own you meant labyrinth? This iS a tremendous waste my expertise in biochemistry of 1.6.18 CRUSTACEANSINGLES.com'">
            <a:extLst>
              <a:ext uri="{FF2B5EF4-FFF2-40B4-BE49-F238E27FC236}">
                <a16:creationId xmlns:a16="http://schemas.microsoft.com/office/drawing/2014/main" id="{D71AD469-4352-9FB8-E8E5-20CC36168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440" y="494426"/>
            <a:ext cx="6273150" cy="627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400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B797-FD1E-502B-6DCE-E311A8A20E02}"/>
              </a:ext>
            </a:extLst>
          </p:cNvPr>
          <p:cNvSpPr>
            <a:spLocks noGrp="1"/>
          </p:cNvSpPr>
          <p:nvPr>
            <p:ph type="title"/>
          </p:nvPr>
        </p:nvSpPr>
        <p:spPr/>
        <p:txBody>
          <a:bodyPr/>
          <a:lstStyle/>
          <a:p>
            <a:r>
              <a:rPr lang="en-US" dirty="0"/>
              <a:t>Physical characteristics</a:t>
            </a:r>
          </a:p>
        </p:txBody>
      </p:sp>
      <p:pic>
        <p:nvPicPr>
          <p:cNvPr id="1026" name="Picture 2" descr="Dominant Red (DR DR /DR + , MC1R D /-), Dominant Black (DR + /DR + , MC1R D /-) and Recessive Red (DR + /DR + , MC1R e /MC1R e ) phenotypes. (A) The first animal to display the Dominant Red phenotype was SURINAM SHEIK ROSABEL-RED (HOCANF3541221), born in 1980 in Ontario Canada. (B) A Dominant Black Holstein female. (C) A Recessive Red Holstein female. (D) A Dominant Red Holstein female. Reprinted under a CC BY license, with permission from (A) Canadian Livestock Photography Inc., original copyright 1985 and (B, C and D) Cybil Fisher Photography, original copyright 2014. doi:10.1371/journal.pone.0128969.g001 ">
            <a:extLst>
              <a:ext uri="{FF2B5EF4-FFF2-40B4-BE49-F238E27FC236}">
                <a16:creationId xmlns:a16="http://schemas.microsoft.com/office/drawing/2014/main" id="{8461B00B-29EF-E203-64FD-34F5F633F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497" y="1449882"/>
            <a:ext cx="5397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1B8F8F5-DEA6-CE88-A5BB-568FDE997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08" y="1470606"/>
            <a:ext cx="3380092" cy="25970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rown Swiss cow">
            <a:extLst>
              <a:ext uri="{FF2B5EF4-FFF2-40B4-BE49-F238E27FC236}">
                <a16:creationId xmlns:a16="http://schemas.microsoft.com/office/drawing/2014/main" id="{8053FCD7-8D4A-2067-850B-C414F921FE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598" y="3455463"/>
            <a:ext cx="3655377" cy="25464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5D0ABF-4965-E643-D636-E025466297E7}"/>
              </a:ext>
            </a:extLst>
          </p:cNvPr>
          <p:cNvSpPr txBox="1"/>
          <p:nvPr/>
        </p:nvSpPr>
        <p:spPr>
          <a:xfrm>
            <a:off x="2236321" y="5936387"/>
            <a:ext cx="3724653" cy="230832"/>
          </a:xfrm>
          <a:prstGeom prst="rect">
            <a:avLst/>
          </a:prstGeom>
          <a:noFill/>
        </p:spPr>
        <p:txBody>
          <a:bodyPr wrap="square">
            <a:spAutoFit/>
          </a:bodyPr>
          <a:lstStyle/>
          <a:p>
            <a:r>
              <a:rPr lang="en-US" sz="900" dirty="0">
                <a:solidFill>
                  <a:srgbClr val="564733"/>
                </a:solidFill>
                <a:latin typeface="Arial" panose="020B0604020202020204" pitchFamily="34" charset="0"/>
              </a:rPr>
              <a:t>The Brown Swiss Cattle Breeders Association of New Zealand, Inc.</a:t>
            </a:r>
            <a:endParaRPr lang="en-US" sz="900" dirty="0"/>
          </a:p>
        </p:txBody>
      </p:sp>
      <p:sp>
        <p:nvSpPr>
          <p:cNvPr id="9" name="TextBox 8">
            <a:extLst>
              <a:ext uri="{FF2B5EF4-FFF2-40B4-BE49-F238E27FC236}">
                <a16:creationId xmlns:a16="http://schemas.microsoft.com/office/drawing/2014/main" id="{715E16ED-5DE1-F88D-1B5F-0D12EAA487BE}"/>
              </a:ext>
            </a:extLst>
          </p:cNvPr>
          <p:cNvSpPr txBox="1"/>
          <p:nvPr/>
        </p:nvSpPr>
        <p:spPr>
          <a:xfrm>
            <a:off x="6956238" y="6386681"/>
            <a:ext cx="1391589" cy="230832"/>
          </a:xfrm>
          <a:prstGeom prst="rect">
            <a:avLst/>
          </a:prstGeom>
          <a:noFill/>
        </p:spPr>
        <p:txBody>
          <a:bodyPr wrap="square">
            <a:spAutoFit/>
          </a:bodyPr>
          <a:lstStyle/>
          <a:p>
            <a:pPr algn="ctr"/>
            <a:r>
              <a:rPr lang="en-US" sz="900" b="1" dirty="0">
                <a:solidFill>
                  <a:srgbClr val="FFFF00"/>
                </a:solidFill>
                <a:latin typeface="Arial" panose="020B0604020202020204" pitchFamily="34" charset="0"/>
              </a:rPr>
              <a:t>Dorshorst et al. (2015)</a:t>
            </a:r>
            <a:endParaRPr lang="en-US" sz="900" b="1" dirty="0">
              <a:solidFill>
                <a:srgbClr val="FFFF00"/>
              </a:solidFill>
            </a:endParaRPr>
          </a:p>
        </p:txBody>
      </p:sp>
      <p:sp>
        <p:nvSpPr>
          <p:cNvPr id="10" name="TextBox 9">
            <a:extLst>
              <a:ext uri="{FF2B5EF4-FFF2-40B4-BE49-F238E27FC236}">
                <a16:creationId xmlns:a16="http://schemas.microsoft.com/office/drawing/2014/main" id="{1CB08A2A-1DD7-B957-9246-9186D91EB0D3}"/>
              </a:ext>
            </a:extLst>
          </p:cNvPr>
          <p:cNvSpPr txBox="1"/>
          <p:nvPr/>
        </p:nvSpPr>
        <p:spPr>
          <a:xfrm>
            <a:off x="615552" y="3780182"/>
            <a:ext cx="1620769" cy="461665"/>
          </a:xfrm>
          <a:prstGeom prst="rect">
            <a:avLst/>
          </a:prstGeom>
          <a:noFill/>
        </p:spPr>
        <p:txBody>
          <a:bodyPr wrap="square" rtlCol="0">
            <a:spAutoFit/>
          </a:bodyPr>
          <a:lstStyle/>
          <a:p>
            <a:r>
              <a:rPr lang="en-US" sz="2400" b="1" dirty="0">
                <a:solidFill>
                  <a:srgbClr val="FFFF00"/>
                </a:solidFill>
              </a:rPr>
              <a:t>Horned</a:t>
            </a:r>
          </a:p>
        </p:txBody>
      </p:sp>
      <p:sp>
        <p:nvSpPr>
          <p:cNvPr id="11" name="TextBox 10">
            <a:extLst>
              <a:ext uri="{FF2B5EF4-FFF2-40B4-BE49-F238E27FC236}">
                <a16:creationId xmlns:a16="http://schemas.microsoft.com/office/drawing/2014/main" id="{A8F6B129-1423-EBED-3FED-83294754A094}"/>
              </a:ext>
            </a:extLst>
          </p:cNvPr>
          <p:cNvSpPr txBox="1"/>
          <p:nvPr/>
        </p:nvSpPr>
        <p:spPr>
          <a:xfrm>
            <a:off x="2305598" y="5540240"/>
            <a:ext cx="1620769" cy="461665"/>
          </a:xfrm>
          <a:prstGeom prst="rect">
            <a:avLst/>
          </a:prstGeom>
          <a:noFill/>
        </p:spPr>
        <p:txBody>
          <a:bodyPr wrap="square" rtlCol="0">
            <a:spAutoFit/>
          </a:bodyPr>
          <a:lstStyle/>
          <a:p>
            <a:r>
              <a:rPr lang="en-US" sz="2400" b="1" dirty="0">
                <a:solidFill>
                  <a:srgbClr val="FFFF00"/>
                </a:solidFill>
              </a:rPr>
              <a:t>Polled</a:t>
            </a:r>
          </a:p>
        </p:txBody>
      </p:sp>
      <p:sp>
        <p:nvSpPr>
          <p:cNvPr id="3" name="TextBox 2">
            <a:extLst>
              <a:ext uri="{FF2B5EF4-FFF2-40B4-BE49-F238E27FC236}">
                <a16:creationId xmlns:a16="http://schemas.microsoft.com/office/drawing/2014/main" id="{85DCE8E1-F844-8F9D-63B1-DA950F5E5628}"/>
              </a:ext>
            </a:extLst>
          </p:cNvPr>
          <p:cNvSpPr txBox="1"/>
          <p:nvPr/>
        </p:nvSpPr>
        <p:spPr>
          <a:xfrm>
            <a:off x="8504493" y="4847282"/>
            <a:ext cx="2468306" cy="461665"/>
          </a:xfrm>
          <a:prstGeom prst="rect">
            <a:avLst/>
          </a:prstGeom>
          <a:noFill/>
        </p:spPr>
        <p:txBody>
          <a:bodyPr wrap="square" rtlCol="0">
            <a:spAutoFit/>
          </a:bodyPr>
          <a:lstStyle/>
          <a:p>
            <a:r>
              <a:rPr lang="en-US" sz="2400" b="1" dirty="0">
                <a:solidFill>
                  <a:srgbClr val="FFFF00"/>
                </a:solidFill>
              </a:rPr>
              <a:t>Red Coat Color</a:t>
            </a:r>
          </a:p>
        </p:txBody>
      </p:sp>
    </p:spTree>
    <p:extLst>
      <p:ext uri="{BB962C8B-B14F-4D97-AF65-F5344CB8AC3E}">
        <p14:creationId xmlns:p14="http://schemas.microsoft.com/office/powerpoint/2010/main" val="3816061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There are many known genetic defects</a:t>
            </a:r>
          </a:p>
        </p:txBody>
      </p:sp>
      <p:sp>
        <p:nvSpPr>
          <p:cNvPr id="9" name="Content Placeholder 8"/>
          <p:cNvSpPr>
            <a:spLocks noGrp="1"/>
          </p:cNvSpPr>
          <p:nvPr>
            <p:ph idx="1"/>
          </p:nvPr>
        </p:nvSpPr>
        <p:spPr/>
        <p:txBody>
          <a:bodyPr>
            <a:normAutofit lnSpcReduction="10000"/>
          </a:bodyPr>
          <a:lstStyle/>
          <a:p>
            <a:pPr marL="0" indent="0">
              <a:buNone/>
            </a:pPr>
            <a:endParaRPr lang="en-US" dirty="0"/>
          </a:p>
          <a:p>
            <a:endParaRPr lang="en-US" dirty="0"/>
          </a:p>
          <a:p>
            <a:endParaRPr lang="en-US" dirty="0"/>
          </a:p>
          <a:p>
            <a:r>
              <a:rPr lang="en-US" dirty="0"/>
              <a:t>There are </a:t>
            </a:r>
            <a:r>
              <a:rPr lang="en-US" dirty="0">
                <a:solidFill>
                  <a:srgbClr val="B00000"/>
                </a:solidFill>
              </a:rPr>
              <a:t>698</a:t>
            </a:r>
            <a:r>
              <a:rPr lang="en-US" dirty="0"/>
              <a:t> genetic traits/disorders of cattle in the “Online Mendelian Inheritance in Animals” database (03/30/2025)</a:t>
            </a:r>
          </a:p>
          <a:p>
            <a:pPr lvl="2">
              <a:buSzPct val="100000"/>
            </a:pPr>
            <a:r>
              <a:rPr lang="en-US" dirty="0"/>
              <a:t>https://</a:t>
            </a:r>
            <a:r>
              <a:rPr lang="en-US" dirty="0" err="1"/>
              <a:t>omia.org</a:t>
            </a:r>
            <a:r>
              <a:rPr lang="en-US" dirty="0"/>
              <a:t>/home/</a:t>
            </a:r>
          </a:p>
          <a:p>
            <a:pPr>
              <a:buClr>
                <a:schemeClr val="tx1"/>
              </a:buClr>
            </a:pPr>
            <a:r>
              <a:rPr lang="en-US" dirty="0">
                <a:solidFill>
                  <a:srgbClr val="B00000"/>
                </a:solidFill>
              </a:rPr>
              <a:t>273</a:t>
            </a:r>
            <a:r>
              <a:rPr lang="en-US" dirty="0"/>
              <a:t> of these are Mendelian traits/disorders</a:t>
            </a:r>
          </a:p>
        </p:txBody>
      </p:sp>
      <p:pic>
        <p:nvPicPr>
          <p:cNvPr id="2" name="Picture 1" descr="A screenshot of the Online Mendelian Inheritance in Animals homepage showing the University of Sydney logo and navigation tabs.  Source: https://omia.org/home/." title="Online Mendelian Inheritance in Animals"/>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37760" y="1600200"/>
            <a:ext cx="10233208" cy="1693101"/>
          </a:xfrm>
          <a:prstGeom prst="rect">
            <a:avLst/>
          </a:prstGeom>
        </p:spPr>
      </p:pic>
    </p:spTree>
    <p:extLst>
      <p:ext uri="{BB962C8B-B14F-4D97-AF65-F5344CB8AC3E}">
        <p14:creationId xmlns:p14="http://schemas.microsoft.com/office/powerpoint/2010/main" val="2523272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840B-6F3C-B81F-F273-B457CDF7B6F6}"/>
              </a:ext>
            </a:extLst>
          </p:cNvPr>
          <p:cNvSpPr>
            <a:spLocks noGrp="1"/>
          </p:cNvSpPr>
          <p:nvPr>
            <p:ph type="title"/>
          </p:nvPr>
        </p:nvSpPr>
        <p:spPr/>
        <p:txBody>
          <a:bodyPr/>
          <a:lstStyle/>
          <a:p>
            <a:r>
              <a:rPr lang="en-US" dirty="0"/>
              <a:t>How do we learn about these defects?</a:t>
            </a:r>
          </a:p>
        </p:txBody>
      </p:sp>
      <p:sp>
        <p:nvSpPr>
          <p:cNvPr id="3" name="Content Placeholder 2">
            <a:extLst>
              <a:ext uri="{FF2B5EF4-FFF2-40B4-BE49-F238E27FC236}">
                <a16:creationId xmlns:a16="http://schemas.microsoft.com/office/drawing/2014/main" id="{494E9AA7-B2CD-C292-258E-157CE8322EFA}"/>
              </a:ext>
            </a:extLst>
          </p:cNvPr>
          <p:cNvSpPr>
            <a:spLocks noGrp="1"/>
          </p:cNvSpPr>
          <p:nvPr>
            <p:ph idx="1"/>
          </p:nvPr>
        </p:nvSpPr>
        <p:spPr>
          <a:xfrm>
            <a:off x="596900" y="1854810"/>
            <a:ext cx="6745732" cy="4158252"/>
          </a:xfrm>
        </p:spPr>
        <p:txBody>
          <a:bodyPr>
            <a:normAutofit fontScale="92500"/>
          </a:bodyPr>
          <a:lstStyle/>
          <a:p>
            <a:r>
              <a:rPr lang="en-US" dirty="0"/>
              <a:t>Defects which affect calf health or morphology are usually reported by farmers, veterinarians, or AI staff.</a:t>
            </a:r>
          </a:p>
          <a:p>
            <a:r>
              <a:rPr lang="en-US" dirty="0"/>
              <a:t>Fertility haplotypes are detected using genomic data (VanRaden et al., 2011).</a:t>
            </a:r>
          </a:p>
          <a:p>
            <a:r>
              <a:rPr lang="en-US" dirty="0"/>
              <a:t>Sequence data are now being used to identify cryptic defects (e.g., Besnard et a., 2024).</a:t>
            </a:r>
          </a:p>
        </p:txBody>
      </p:sp>
      <p:grpSp>
        <p:nvGrpSpPr>
          <p:cNvPr id="7" name="Group 6">
            <a:extLst>
              <a:ext uri="{FF2B5EF4-FFF2-40B4-BE49-F238E27FC236}">
                <a16:creationId xmlns:a16="http://schemas.microsoft.com/office/drawing/2014/main" id="{0E2881EA-3A37-A6A3-6B7E-E7878D59732F}"/>
              </a:ext>
            </a:extLst>
          </p:cNvPr>
          <p:cNvGrpSpPr/>
          <p:nvPr/>
        </p:nvGrpSpPr>
        <p:grpSpPr>
          <a:xfrm>
            <a:off x="7342632" y="1490471"/>
            <a:ext cx="3145536" cy="4392279"/>
            <a:chOff x="7342632" y="1490471"/>
            <a:chExt cx="3145536" cy="4392279"/>
          </a:xfrm>
        </p:grpSpPr>
        <p:pic>
          <p:nvPicPr>
            <p:cNvPr id="5" name="Picture 4">
              <a:extLst>
                <a:ext uri="{FF2B5EF4-FFF2-40B4-BE49-F238E27FC236}">
                  <a16:creationId xmlns:a16="http://schemas.microsoft.com/office/drawing/2014/main" id="{CBAA1B2A-F60B-A34A-C2D6-36D60D29389A}"/>
                </a:ext>
              </a:extLst>
            </p:cNvPr>
            <p:cNvPicPr>
              <a:picLocks noChangeAspect="1"/>
            </p:cNvPicPr>
            <p:nvPr/>
          </p:nvPicPr>
          <p:blipFill>
            <a:blip r:embed="rId2"/>
            <a:srcRect l="35099" t="17614" r="34077" b="5869"/>
            <a:stretch/>
          </p:blipFill>
          <p:spPr>
            <a:xfrm>
              <a:off x="7342632" y="1490471"/>
              <a:ext cx="3145536" cy="4392279"/>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AA6C1A92-53C3-0E1E-1531-5078AE1BF41E}"/>
                </a:ext>
              </a:extLst>
            </p:cNvPr>
            <p:cNvSpPr txBox="1"/>
            <p:nvPr/>
          </p:nvSpPr>
          <p:spPr>
            <a:xfrm>
              <a:off x="7342632" y="5003191"/>
              <a:ext cx="3145536" cy="861774"/>
            </a:xfrm>
            <a:prstGeom prst="rect">
              <a:avLst/>
            </a:prstGeom>
            <a:noFill/>
          </p:spPr>
          <p:txBody>
            <a:bodyPr wrap="square" rtlCol="0">
              <a:spAutoFit/>
            </a:bodyPr>
            <a:lstStyle/>
            <a:p>
              <a:pPr algn="ctr"/>
              <a:r>
                <a:rPr lang="en-US" sz="1400" dirty="0"/>
                <a:t>McClure &amp; McClure, (2016)</a:t>
              </a:r>
              <a:br>
                <a:rPr lang="en-US" sz="1400" dirty="0"/>
              </a:br>
              <a:r>
                <a:rPr lang="en-US" sz="1200" dirty="0"/>
                <a:t>https://</a:t>
              </a:r>
              <a:r>
                <a:rPr lang="en-US" sz="1200" dirty="0" err="1"/>
                <a:t>www.icbf.com</a:t>
              </a:r>
              <a:r>
                <a:rPr lang="en-US" sz="1200" dirty="0"/>
                <a:t>/wp-content/uploads/2014/06/Extended-Disease-Trait-</a:t>
              </a:r>
              <a:r>
                <a:rPr lang="en-US" sz="1200" dirty="0" err="1"/>
                <a:t>Definitions.pdf</a:t>
              </a:r>
              <a:endParaRPr lang="en-US" sz="1200" dirty="0"/>
            </a:p>
          </p:txBody>
        </p:sp>
      </p:grpSp>
    </p:spTree>
    <p:extLst>
      <p:ext uri="{BB962C8B-B14F-4D97-AF65-F5344CB8AC3E}">
        <p14:creationId xmlns:p14="http://schemas.microsoft.com/office/powerpoint/2010/main" val="1032354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1CBD01-2BB9-F74E-B894-0F1509EBA84B}"/>
              </a:ext>
            </a:extLst>
          </p:cNvPr>
          <p:cNvSpPr>
            <a:spLocks noGrp="1"/>
          </p:cNvSpPr>
          <p:nvPr>
            <p:ph type="title"/>
          </p:nvPr>
        </p:nvSpPr>
        <p:spPr/>
        <p:txBody>
          <a:bodyPr>
            <a:normAutofit/>
          </a:bodyPr>
          <a:lstStyle/>
          <a:p>
            <a:r>
              <a:rPr lang="en-US" dirty="0"/>
              <a:t>Crossovers physically rearrange DNA</a:t>
            </a:r>
          </a:p>
        </p:txBody>
      </p:sp>
      <p:grpSp>
        <p:nvGrpSpPr>
          <p:cNvPr id="56" name="Group 55">
            <a:extLst>
              <a:ext uri="{FF2B5EF4-FFF2-40B4-BE49-F238E27FC236}">
                <a16:creationId xmlns:a16="http://schemas.microsoft.com/office/drawing/2014/main" id="{F4FF26CA-9A34-27EF-38E4-88D9796F0A0B}"/>
              </a:ext>
            </a:extLst>
          </p:cNvPr>
          <p:cNvGrpSpPr/>
          <p:nvPr/>
        </p:nvGrpSpPr>
        <p:grpSpPr>
          <a:xfrm>
            <a:off x="592642" y="1500999"/>
            <a:ext cx="11288224" cy="818358"/>
            <a:chOff x="1172583" y="3001997"/>
            <a:chExt cx="22576447" cy="1636715"/>
          </a:xfrm>
        </p:grpSpPr>
        <p:sp>
          <p:nvSpPr>
            <p:cNvPr id="7" name="Rectangle 6">
              <a:extLst>
                <a:ext uri="{FF2B5EF4-FFF2-40B4-BE49-F238E27FC236}">
                  <a16:creationId xmlns:a16="http://schemas.microsoft.com/office/drawing/2014/main" id="{95A985A9-5BEB-3D4D-A982-4E9A03623D55}"/>
                </a:ext>
              </a:extLst>
            </p:cNvPr>
            <p:cNvSpPr/>
            <p:nvPr/>
          </p:nvSpPr>
          <p:spPr>
            <a:xfrm>
              <a:off x="1172583" y="3901978"/>
              <a:ext cx="10600741" cy="306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41" name="Rectangle 40">
              <a:extLst>
                <a:ext uri="{FF2B5EF4-FFF2-40B4-BE49-F238E27FC236}">
                  <a16:creationId xmlns:a16="http://schemas.microsoft.com/office/drawing/2014/main" id="{4F2C4200-9934-A143-8D9B-C1CCE73824E6}"/>
                </a:ext>
              </a:extLst>
            </p:cNvPr>
            <p:cNvSpPr/>
            <p:nvPr/>
          </p:nvSpPr>
          <p:spPr>
            <a:xfrm>
              <a:off x="1578559" y="4307955"/>
              <a:ext cx="10600741" cy="306395"/>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42" name="Rectangle 41">
              <a:extLst>
                <a:ext uri="{FF2B5EF4-FFF2-40B4-BE49-F238E27FC236}">
                  <a16:creationId xmlns:a16="http://schemas.microsoft.com/office/drawing/2014/main" id="{FD95F32B-4B4D-2949-BA70-D5C3CF939760}"/>
                </a:ext>
              </a:extLst>
            </p:cNvPr>
            <p:cNvSpPr/>
            <p:nvPr/>
          </p:nvSpPr>
          <p:spPr>
            <a:xfrm>
              <a:off x="12733553" y="3932086"/>
              <a:ext cx="10600741" cy="30639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43" name="Rectangle 42">
              <a:extLst>
                <a:ext uri="{FF2B5EF4-FFF2-40B4-BE49-F238E27FC236}">
                  <a16:creationId xmlns:a16="http://schemas.microsoft.com/office/drawing/2014/main" id="{1B173B35-9CAF-9D47-B7EE-55624B006FD8}"/>
                </a:ext>
              </a:extLst>
            </p:cNvPr>
            <p:cNvSpPr/>
            <p:nvPr/>
          </p:nvSpPr>
          <p:spPr>
            <a:xfrm>
              <a:off x="13148289" y="4332317"/>
              <a:ext cx="10600741" cy="306395"/>
            </a:xfrm>
            <a:prstGeom prst="rect">
              <a:avLst/>
            </a:prstGeom>
            <a:pattFill prst="wdUp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28" name="TextBox 127">
              <a:extLst>
                <a:ext uri="{FF2B5EF4-FFF2-40B4-BE49-F238E27FC236}">
                  <a16:creationId xmlns:a16="http://schemas.microsoft.com/office/drawing/2014/main" id="{06B67D9C-4A6C-9549-8777-75DE2FB417B6}"/>
                </a:ext>
              </a:extLst>
            </p:cNvPr>
            <p:cNvSpPr txBox="1"/>
            <p:nvPr/>
          </p:nvSpPr>
          <p:spPr>
            <a:xfrm>
              <a:off x="9423801" y="3001997"/>
              <a:ext cx="5510998" cy="758670"/>
            </a:xfrm>
            <a:prstGeom prst="rect">
              <a:avLst/>
            </a:prstGeom>
            <a:noFill/>
          </p:spPr>
          <p:txBody>
            <a:bodyPr wrap="none" rtlCol="0">
              <a:spAutoFit/>
            </a:bodyPr>
            <a:lstStyle/>
            <a:p>
              <a:pPr algn="ctr"/>
              <a:r>
                <a:rPr lang="en-US" sz="1865" b="1" dirty="0"/>
                <a:t>Parental Chromosomes</a:t>
              </a:r>
            </a:p>
          </p:txBody>
        </p:sp>
      </p:grpSp>
      <p:grpSp>
        <p:nvGrpSpPr>
          <p:cNvPr id="55" name="Group 54">
            <a:extLst>
              <a:ext uri="{FF2B5EF4-FFF2-40B4-BE49-F238E27FC236}">
                <a16:creationId xmlns:a16="http://schemas.microsoft.com/office/drawing/2014/main" id="{D8C92951-1CEC-73EE-69E5-7675062F1392}"/>
              </a:ext>
            </a:extLst>
          </p:cNvPr>
          <p:cNvGrpSpPr/>
          <p:nvPr/>
        </p:nvGrpSpPr>
        <p:grpSpPr>
          <a:xfrm>
            <a:off x="555571" y="2879779"/>
            <a:ext cx="11185846" cy="913280"/>
            <a:chOff x="1172583" y="5267469"/>
            <a:chExt cx="22371691" cy="1826559"/>
          </a:xfrm>
        </p:grpSpPr>
        <p:grpSp>
          <p:nvGrpSpPr>
            <p:cNvPr id="23" name="Group 22">
              <a:extLst>
                <a:ext uri="{FF2B5EF4-FFF2-40B4-BE49-F238E27FC236}">
                  <a16:creationId xmlns:a16="http://schemas.microsoft.com/office/drawing/2014/main" id="{B07C5716-C001-3C0B-241D-A1F8662AC78F}"/>
                </a:ext>
              </a:extLst>
            </p:cNvPr>
            <p:cNvGrpSpPr/>
            <p:nvPr/>
          </p:nvGrpSpPr>
          <p:grpSpPr>
            <a:xfrm>
              <a:off x="1172583" y="6168926"/>
              <a:ext cx="10600741" cy="925102"/>
              <a:chOff x="1172583" y="6168926"/>
              <a:chExt cx="10600741" cy="925102"/>
            </a:xfrm>
          </p:grpSpPr>
          <p:sp>
            <p:nvSpPr>
              <p:cNvPr id="5" name="Rectangle 4">
                <a:extLst>
                  <a:ext uri="{FF2B5EF4-FFF2-40B4-BE49-F238E27FC236}">
                    <a16:creationId xmlns:a16="http://schemas.microsoft.com/office/drawing/2014/main" id="{15011DFD-412D-9772-EAAB-66D1C44890D8}"/>
                  </a:ext>
                </a:extLst>
              </p:cNvPr>
              <p:cNvSpPr/>
              <p:nvPr/>
            </p:nvSpPr>
            <p:spPr>
              <a:xfrm>
                <a:off x="1172583" y="6168928"/>
                <a:ext cx="4751968" cy="306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6" name="Rectangle 5">
                <a:extLst>
                  <a:ext uri="{FF2B5EF4-FFF2-40B4-BE49-F238E27FC236}">
                    <a16:creationId xmlns:a16="http://schemas.microsoft.com/office/drawing/2014/main" id="{3ED1D2D4-E708-FA2C-85D0-846C4FC9B7B0}"/>
                  </a:ext>
                </a:extLst>
              </p:cNvPr>
              <p:cNvSpPr/>
              <p:nvPr/>
            </p:nvSpPr>
            <p:spPr>
              <a:xfrm>
                <a:off x="5924551" y="6168926"/>
                <a:ext cx="5848773" cy="306397"/>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0" name="TextBox 9">
                <a:extLst>
                  <a:ext uri="{FF2B5EF4-FFF2-40B4-BE49-F238E27FC236}">
                    <a16:creationId xmlns:a16="http://schemas.microsoft.com/office/drawing/2014/main" id="{AC69DD29-BC94-B7C8-C130-AF89CA8F151B}"/>
                  </a:ext>
                </a:extLst>
              </p:cNvPr>
              <p:cNvSpPr txBox="1"/>
              <p:nvPr/>
            </p:nvSpPr>
            <p:spPr>
              <a:xfrm>
                <a:off x="1652701" y="6540030"/>
                <a:ext cx="9826407" cy="553998"/>
              </a:xfrm>
              <a:prstGeom prst="rect">
                <a:avLst/>
              </a:prstGeom>
              <a:noFill/>
            </p:spPr>
            <p:txBody>
              <a:bodyPr wrap="none" rtlCol="0">
                <a:spAutoFit/>
              </a:bodyPr>
              <a:lstStyle/>
              <a:p>
                <a:r>
                  <a:rPr lang="en-US" sz="1200" dirty="0"/>
                  <a:t>Single crossover (one break in each piece of DNA, most common event)</a:t>
                </a:r>
              </a:p>
            </p:txBody>
          </p:sp>
        </p:grpSp>
        <p:grpSp>
          <p:nvGrpSpPr>
            <p:cNvPr id="52" name="Group 51">
              <a:extLst>
                <a:ext uri="{FF2B5EF4-FFF2-40B4-BE49-F238E27FC236}">
                  <a16:creationId xmlns:a16="http://schemas.microsoft.com/office/drawing/2014/main" id="{767B8B6D-B959-B1B3-05C4-2250AD12AAF5}"/>
                </a:ext>
              </a:extLst>
            </p:cNvPr>
            <p:cNvGrpSpPr/>
            <p:nvPr/>
          </p:nvGrpSpPr>
          <p:grpSpPr>
            <a:xfrm>
              <a:off x="12733553" y="6168926"/>
              <a:ext cx="10810721" cy="920726"/>
              <a:chOff x="12733553" y="6168926"/>
              <a:chExt cx="10810721" cy="920726"/>
            </a:xfrm>
          </p:grpSpPr>
          <p:sp>
            <p:nvSpPr>
              <p:cNvPr id="47" name="Rectangle 46">
                <a:extLst>
                  <a:ext uri="{FF2B5EF4-FFF2-40B4-BE49-F238E27FC236}">
                    <a16:creationId xmlns:a16="http://schemas.microsoft.com/office/drawing/2014/main" id="{5A2C0B2B-4F1A-AED4-1A4F-2A4B7F51332A}"/>
                  </a:ext>
                </a:extLst>
              </p:cNvPr>
              <p:cNvSpPr/>
              <p:nvPr/>
            </p:nvSpPr>
            <p:spPr>
              <a:xfrm>
                <a:off x="12733553" y="6168927"/>
                <a:ext cx="3287497" cy="30639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48" name="Rectangle 47">
                <a:extLst>
                  <a:ext uri="{FF2B5EF4-FFF2-40B4-BE49-F238E27FC236}">
                    <a16:creationId xmlns:a16="http://schemas.microsoft.com/office/drawing/2014/main" id="{C55C5799-16F0-85F3-9EF2-CE37A0E5E785}"/>
                  </a:ext>
                </a:extLst>
              </p:cNvPr>
              <p:cNvSpPr/>
              <p:nvPr/>
            </p:nvSpPr>
            <p:spPr>
              <a:xfrm>
                <a:off x="20593051" y="6168926"/>
                <a:ext cx="2741243" cy="30639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49" name="Rectangle 48">
                <a:extLst>
                  <a:ext uri="{FF2B5EF4-FFF2-40B4-BE49-F238E27FC236}">
                    <a16:creationId xmlns:a16="http://schemas.microsoft.com/office/drawing/2014/main" id="{7BEDC315-8470-5B1B-61F4-E1F6903C6B6F}"/>
                  </a:ext>
                </a:extLst>
              </p:cNvPr>
              <p:cNvSpPr/>
              <p:nvPr/>
            </p:nvSpPr>
            <p:spPr>
              <a:xfrm>
                <a:off x="16021050" y="6168926"/>
                <a:ext cx="4572001" cy="306395"/>
              </a:xfrm>
              <a:prstGeom prst="rect">
                <a:avLst/>
              </a:prstGeom>
              <a:pattFill prst="wdUpDiag">
                <a:fgClr>
                  <a:schemeClr val="accen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51" name="TextBox 50">
                <a:extLst>
                  <a:ext uri="{FF2B5EF4-FFF2-40B4-BE49-F238E27FC236}">
                    <a16:creationId xmlns:a16="http://schemas.microsoft.com/office/drawing/2014/main" id="{004CF6F2-D189-9512-10D4-F057CF95336E}"/>
                  </a:ext>
                </a:extLst>
              </p:cNvPr>
              <p:cNvSpPr txBox="1"/>
              <p:nvPr/>
            </p:nvSpPr>
            <p:spPr>
              <a:xfrm>
                <a:off x="13521275" y="6535654"/>
                <a:ext cx="10022999" cy="553998"/>
              </a:xfrm>
              <a:prstGeom prst="rect">
                <a:avLst/>
              </a:prstGeom>
              <a:noFill/>
            </p:spPr>
            <p:txBody>
              <a:bodyPr wrap="none" rtlCol="0">
                <a:spAutoFit/>
              </a:bodyPr>
              <a:lstStyle/>
              <a:p>
                <a:r>
                  <a:rPr lang="en-US" sz="1200" dirty="0"/>
                  <a:t>Double crossover (two breaks in each piece of DNA, less-common event)</a:t>
                </a:r>
              </a:p>
            </p:txBody>
          </p:sp>
        </p:grpSp>
        <p:sp>
          <p:nvSpPr>
            <p:cNvPr id="54" name="TextBox 53">
              <a:extLst>
                <a:ext uri="{FF2B5EF4-FFF2-40B4-BE49-F238E27FC236}">
                  <a16:creationId xmlns:a16="http://schemas.microsoft.com/office/drawing/2014/main" id="{1F7781F9-6F43-9B88-0336-026EC7BBFD8C}"/>
                </a:ext>
              </a:extLst>
            </p:cNvPr>
            <p:cNvSpPr txBox="1"/>
            <p:nvPr/>
          </p:nvSpPr>
          <p:spPr>
            <a:xfrm>
              <a:off x="9302103" y="5267469"/>
              <a:ext cx="5754396" cy="758670"/>
            </a:xfrm>
            <a:prstGeom prst="rect">
              <a:avLst/>
            </a:prstGeom>
            <a:noFill/>
          </p:spPr>
          <p:txBody>
            <a:bodyPr wrap="none" rtlCol="0">
              <a:spAutoFit/>
            </a:bodyPr>
            <a:lstStyle/>
            <a:p>
              <a:pPr algn="ctr"/>
              <a:r>
                <a:rPr lang="en-US" sz="1865" b="1" dirty="0"/>
                <a:t>Some Potential Gametes</a:t>
              </a:r>
            </a:p>
          </p:txBody>
        </p:sp>
      </p:grpSp>
      <p:grpSp>
        <p:nvGrpSpPr>
          <p:cNvPr id="174" name="Group 173">
            <a:extLst>
              <a:ext uri="{FF2B5EF4-FFF2-40B4-BE49-F238E27FC236}">
                <a16:creationId xmlns:a16="http://schemas.microsoft.com/office/drawing/2014/main" id="{8342F63C-C092-E9A5-3716-E1E30615818D}"/>
              </a:ext>
            </a:extLst>
          </p:cNvPr>
          <p:cNvGrpSpPr/>
          <p:nvPr/>
        </p:nvGrpSpPr>
        <p:grpSpPr>
          <a:xfrm>
            <a:off x="629419" y="4248483"/>
            <a:ext cx="10951791" cy="1794667"/>
            <a:chOff x="1246137" y="7639716"/>
            <a:chExt cx="21903582" cy="3589334"/>
          </a:xfrm>
        </p:grpSpPr>
        <p:sp>
          <p:nvSpPr>
            <p:cNvPr id="133" name="TextBox 132">
              <a:extLst>
                <a:ext uri="{FF2B5EF4-FFF2-40B4-BE49-F238E27FC236}">
                  <a16:creationId xmlns:a16="http://schemas.microsoft.com/office/drawing/2014/main" id="{772F314C-E8AD-8C61-9A0F-86FEF0244682}"/>
                </a:ext>
              </a:extLst>
            </p:cNvPr>
            <p:cNvSpPr txBox="1"/>
            <p:nvPr/>
          </p:nvSpPr>
          <p:spPr>
            <a:xfrm>
              <a:off x="2567739" y="7639716"/>
              <a:ext cx="19074838" cy="758670"/>
            </a:xfrm>
            <a:prstGeom prst="rect">
              <a:avLst/>
            </a:prstGeom>
            <a:noFill/>
          </p:spPr>
          <p:txBody>
            <a:bodyPr wrap="none" rtlCol="0">
              <a:spAutoFit/>
            </a:bodyPr>
            <a:lstStyle/>
            <a:p>
              <a:pPr algn="ctr"/>
              <a:r>
                <a:rPr lang="en-US" sz="1865" b="1" dirty="0"/>
                <a:t>After Many Generations, All Chromosomes are Patchworks of Ancestral Chromosomes</a:t>
              </a:r>
            </a:p>
          </p:txBody>
        </p:sp>
        <p:grpSp>
          <p:nvGrpSpPr>
            <p:cNvPr id="149" name="Group 148">
              <a:extLst>
                <a:ext uri="{FF2B5EF4-FFF2-40B4-BE49-F238E27FC236}">
                  <a16:creationId xmlns:a16="http://schemas.microsoft.com/office/drawing/2014/main" id="{D392D6A3-B65B-838D-BB92-E6D56B067D2B}"/>
                </a:ext>
              </a:extLst>
            </p:cNvPr>
            <p:cNvGrpSpPr/>
            <p:nvPr/>
          </p:nvGrpSpPr>
          <p:grpSpPr>
            <a:xfrm>
              <a:off x="1246137" y="8530485"/>
              <a:ext cx="10527187" cy="319790"/>
              <a:chOff x="1246137" y="8813661"/>
              <a:chExt cx="10527187" cy="319790"/>
            </a:xfrm>
          </p:grpSpPr>
          <p:sp>
            <p:nvSpPr>
              <p:cNvPr id="134" name="Rectangle 133">
                <a:extLst>
                  <a:ext uri="{FF2B5EF4-FFF2-40B4-BE49-F238E27FC236}">
                    <a16:creationId xmlns:a16="http://schemas.microsoft.com/office/drawing/2014/main" id="{3C4E3CC6-987D-EA19-4246-BA692288C17B}"/>
                  </a:ext>
                </a:extLst>
              </p:cNvPr>
              <p:cNvSpPr/>
              <p:nvPr/>
            </p:nvSpPr>
            <p:spPr>
              <a:xfrm>
                <a:off x="1246137" y="8827056"/>
                <a:ext cx="3146569" cy="306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41" name="Rectangle 140">
                <a:extLst>
                  <a:ext uri="{FF2B5EF4-FFF2-40B4-BE49-F238E27FC236}">
                    <a16:creationId xmlns:a16="http://schemas.microsoft.com/office/drawing/2014/main" id="{B5105084-4CE8-0497-1F39-4EEE66EC1F92}"/>
                  </a:ext>
                </a:extLst>
              </p:cNvPr>
              <p:cNvSpPr/>
              <p:nvPr/>
            </p:nvSpPr>
            <p:spPr>
              <a:xfrm>
                <a:off x="11334751" y="8813661"/>
                <a:ext cx="438573" cy="319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42" name="Rectangle 141">
                <a:extLst>
                  <a:ext uri="{FF2B5EF4-FFF2-40B4-BE49-F238E27FC236}">
                    <a16:creationId xmlns:a16="http://schemas.microsoft.com/office/drawing/2014/main" id="{C1FC0130-E0AF-9376-B826-EDA77BB73BFC}"/>
                  </a:ext>
                </a:extLst>
              </p:cNvPr>
              <p:cNvSpPr/>
              <p:nvPr/>
            </p:nvSpPr>
            <p:spPr>
              <a:xfrm>
                <a:off x="6686551" y="8827055"/>
                <a:ext cx="952499" cy="306395"/>
              </a:xfrm>
              <a:prstGeom prst="rect">
                <a:avLst/>
              </a:prstGeom>
              <a:pattFill prst="wdUpDiag">
                <a:fgClr>
                  <a:schemeClr val="accent2">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43" name="Rectangle 142">
                <a:extLst>
                  <a:ext uri="{FF2B5EF4-FFF2-40B4-BE49-F238E27FC236}">
                    <a16:creationId xmlns:a16="http://schemas.microsoft.com/office/drawing/2014/main" id="{D6FCE6A1-DAE8-52DC-0B54-7B393AD36204}"/>
                  </a:ext>
                </a:extLst>
              </p:cNvPr>
              <p:cNvSpPr/>
              <p:nvPr/>
            </p:nvSpPr>
            <p:spPr>
              <a:xfrm>
                <a:off x="4392707" y="8827057"/>
                <a:ext cx="2293844" cy="30639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46" name="Rectangle 145">
                <a:extLst>
                  <a:ext uri="{FF2B5EF4-FFF2-40B4-BE49-F238E27FC236}">
                    <a16:creationId xmlns:a16="http://schemas.microsoft.com/office/drawing/2014/main" id="{AF971D88-B8BB-ADF0-76EE-7C208B58BAA1}"/>
                  </a:ext>
                </a:extLst>
              </p:cNvPr>
              <p:cNvSpPr/>
              <p:nvPr/>
            </p:nvSpPr>
            <p:spPr>
              <a:xfrm>
                <a:off x="9932895" y="8823951"/>
                <a:ext cx="1401856" cy="309498"/>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48" name="Rectangle 147">
                <a:extLst>
                  <a:ext uri="{FF2B5EF4-FFF2-40B4-BE49-F238E27FC236}">
                    <a16:creationId xmlns:a16="http://schemas.microsoft.com/office/drawing/2014/main" id="{4EF4A63F-E355-8ACC-B18C-51C859390D0C}"/>
                  </a:ext>
                </a:extLst>
              </p:cNvPr>
              <p:cNvSpPr/>
              <p:nvPr/>
            </p:nvSpPr>
            <p:spPr>
              <a:xfrm>
                <a:off x="7639050" y="8827055"/>
                <a:ext cx="2293844" cy="306394"/>
              </a:xfrm>
              <a:prstGeom prst="rect">
                <a:avLst/>
              </a:prstGeom>
              <a:pattFill prst="wdUpDiag">
                <a:fgClr>
                  <a:srgbClr val="00B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grpSp>
        <p:grpSp>
          <p:nvGrpSpPr>
            <p:cNvPr id="163" name="Group 162">
              <a:extLst>
                <a:ext uri="{FF2B5EF4-FFF2-40B4-BE49-F238E27FC236}">
                  <a16:creationId xmlns:a16="http://schemas.microsoft.com/office/drawing/2014/main" id="{EE5CB627-302E-2649-D33F-97E31606E54D}"/>
                </a:ext>
              </a:extLst>
            </p:cNvPr>
            <p:cNvGrpSpPr/>
            <p:nvPr/>
          </p:nvGrpSpPr>
          <p:grpSpPr>
            <a:xfrm>
              <a:off x="7481379" y="9776471"/>
              <a:ext cx="10504347" cy="309498"/>
              <a:chOff x="2870501" y="9841592"/>
              <a:chExt cx="10504347" cy="309498"/>
            </a:xfrm>
          </p:grpSpPr>
          <p:sp>
            <p:nvSpPr>
              <p:cNvPr id="150" name="Rectangle 149">
                <a:extLst>
                  <a:ext uri="{FF2B5EF4-FFF2-40B4-BE49-F238E27FC236}">
                    <a16:creationId xmlns:a16="http://schemas.microsoft.com/office/drawing/2014/main" id="{729D9C67-0FD2-6FCD-86EF-4ADF5FF60F2B}"/>
                  </a:ext>
                </a:extLst>
              </p:cNvPr>
              <p:cNvSpPr/>
              <p:nvPr/>
            </p:nvSpPr>
            <p:spPr>
              <a:xfrm>
                <a:off x="2870501" y="9844358"/>
                <a:ext cx="1987250" cy="303290"/>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52" name="Rectangle 151">
                <a:extLst>
                  <a:ext uri="{FF2B5EF4-FFF2-40B4-BE49-F238E27FC236}">
                    <a16:creationId xmlns:a16="http://schemas.microsoft.com/office/drawing/2014/main" id="{05741D3E-3AEC-591B-41AF-9B3AD3FA2CC3}"/>
                  </a:ext>
                </a:extLst>
              </p:cNvPr>
              <p:cNvSpPr/>
              <p:nvPr/>
            </p:nvSpPr>
            <p:spPr>
              <a:xfrm>
                <a:off x="7661888" y="9844356"/>
                <a:ext cx="1601525" cy="30328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53" name="Rectangle 152">
                <a:extLst>
                  <a:ext uri="{FF2B5EF4-FFF2-40B4-BE49-F238E27FC236}">
                    <a16:creationId xmlns:a16="http://schemas.microsoft.com/office/drawing/2014/main" id="{CFB19DE9-0CC3-675C-666A-84EFAD420134}"/>
                  </a:ext>
                </a:extLst>
              </p:cNvPr>
              <p:cNvSpPr/>
              <p:nvPr/>
            </p:nvSpPr>
            <p:spPr>
              <a:xfrm>
                <a:off x="6017070" y="9844358"/>
                <a:ext cx="1621980" cy="3032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54" name="Rectangle 153">
                <a:extLst>
                  <a:ext uri="{FF2B5EF4-FFF2-40B4-BE49-F238E27FC236}">
                    <a16:creationId xmlns:a16="http://schemas.microsoft.com/office/drawing/2014/main" id="{2BC1EBCA-25C3-2BED-C48E-5D281FE83762}"/>
                  </a:ext>
                </a:extLst>
              </p:cNvPr>
              <p:cNvSpPr/>
              <p:nvPr/>
            </p:nvSpPr>
            <p:spPr>
              <a:xfrm>
                <a:off x="11557257" y="9844356"/>
                <a:ext cx="1817591" cy="30639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55" name="Rectangle 154">
                <a:extLst>
                  <a:ext uri="{FF2B5EF4-FFF2-40B4-BE49-F238E27FC236}">
                    <a16:creationId xmlns:a16="http://schemas.microsoft.com/office/drawing/2014/main" id="{BED19BE2-045B-945B-873E-4D12D46D2725}"/>
                  </a:ext>
                </a:extLst>
              </p:cNvPr>
              <p:cNvSpPr/>
              <p:nvPr/>
            </p:nvSpPr>
            <p:spPr>
              <a:xfrm>
                <a:off x="9263413" y="9844356"/>
                <a:ext cx="2293844" cy="306394"/>
              </a:xfrm>
              <a:prstGeom prst="rect">
                <a:avLst/>
              </a:prstGeom>
              <a:pattFill prst="wdUpDiag">
                <a:fgClr>
                  <a:srgbClr val="00B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62" name="Rectangle 161">
                <a:extLst>
                  <a:ext uri="{FF2B5EF4-FFF2-40B4-BE49-F238E27FC236}">
                    <a16:creationId xmlns:a16="http://schemas.microsoft.com/office/drawing/2014/main" id="{086EB94C-1434-5233-28A8-244F33084FEA}"/>
                  </a:ext>
                </a:extLst>
              </p:cNvPr>
              <p:cNvSpPr/>
              <p:nvPr/>
            </p:nvSpPr>
            <p:spPr>
              <a:xfrm>
                <a:off x="4880589" y="9841592"/>
                <a:ext cx="1159319" cy="30949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grpSp>
        <p:grpSp>
          <p:nvGrpSpPr>
            <p:cNvPr id="173" name="Group 172">
              <a:extLst>
                <a:ext uri="{FF2B5EF4-FFF2-40B4-BE49-F238E27FC236}">
                  <a16:creationId xmlns:a16="http://schemas.microsoft.com/office/drawing/2014/main" id="{ED406400-4616-2373-CF8D-DF65E3DE0185}"/>
                </a:ext>
              </a:extLst>
            </p:cNvPr>
            <p:cNvGrpSpPr/>
            <p:nvPr/>
          </p:nvGrpSpPr>
          <p:grpSpPr>
            <a:xfrm>
              <a:off x="12640848" y="10915772"/>
              <a:ext cx="10508871" cy="313278"/>
              <a:chOff x="4388182" y="11141728"/>
              <a:chExt cx="10508871" cy="313278"/>
            </a:xfrm>
          </p:grpSpPr>
          <p:sp>
            <p:nvSpPr>
              <p:cNvPr id="164" name="Rectangle 163">
                <a:extLst>
                  <a:ext uri="{FF2B5EF4-FFF2-40B4-BE49-F238E27FC236}">
                    <a16:creationId xmlns:a16="http://schemas.microsoft.com/office/drawing/2014/main" id="{29F775E7-3B04-8CB2-071D-AFF87E23A177}"/>
                  </a:ext>
                </a:extLst>
              </p:cNvPr>
              <p:cNvSpPr/>
              <p:nvPr/>
            </p:nvSpPr>
            <p:spPr>
              <a:xfrm>
                <a:off x="5105400" y="11148275"/>
                <a:ext cx="1274556" cy="30328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65" name="Rectangle 164">
                <a:extLst>
                  <a:ext uri="{FF2B5EF4-FFF2-40B4-BE49-F238E27FC236}">
                    <a16:creationId xmlns:a16="http://schemas.microsoft.com/office/drawing/2014/main" id="{9EE15597-F8E7-E362-9A97-E65A5FEB1A81}"/>
                  </a:ext>
                </a:extLst>
              </p:cNvPr>
              <p:cNvSpPr/>
              <p:nvPr/>
            </p:nvSpPr>
            <p:spPr>
              <a:xfrm>
                <a:off x="7983494" y="11141728"/>
                <a:ext cx="1601525" cy="303289"/>
              </a:xfrm>
              <a:prstGeom prst="rect">
                <a:avLst/>
              </a:prstGeom>
              <a:pattFill prst="wdUpDiag">
                <a:fgClr>
                  <a:schemeClr val="accent2">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66" name="Rectangle 165">
                <a:extLst>
                  <a:ext uri="{FF2B5EF4-FFF2-40B4-BE49-F238E27FC236}">
                    <a16:creationId xmlns:a16="http://schemas.microsoft.com/office/drawing/2014/main" id="{6FA6B632-A52C-B356-0D65-5F964CDDD0D0}"/>
                  </a:ext>
                </a:extLst>
              </p:cNvPr>
              <p:cNvSpPr/>
              <p:nvPr/>
            </p:nvSpPr>
            <p:spPr>
              <a:xfrm>
                <a:off x="7539275" y="11148275"/>
                <a:ext cx="462661" cy="30328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67" name="Rectangle 166">
                <a:extLst>
                  <a:ext uri="{FF2B5EF4-FFF2-40B4-BE49-F238E27FC236}">
                    <a16:creationId xmlns:a16="http://schemas.microsoft.com/office/drawing/2014/main" id="{039784F8-CA45-DA55-7608-B34FBD5B1903}"/>
                  </a:ext>
                </a:extLst>
              </p:cNvPr>
              <p:cNvSpPr/>
              <p:nvPr/>
            </p:nvSpPr>
            <p:spPr>
              <a:xfrm>
                <a:off x="13079462" y="11148273"/>
                <a:ext cx="929661" cy="303289"/>
              </a:xfrm>
              <a:prstGeom prst="rect">
                <a:avLst/>
              </a:prstGeom>
              <a:pattFill prst="wdUpDiag">
                <a:fgClr>
                  <a:schemeClr val="accent4">
                    <a:lumMod val="60000"/>
                    <a:lumOff val="4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68" name="Rectangle 167">
                <a:extLst>
                  <a:ext uri="{FF2B5EF4-FFF2-40B4-BE49-F238E27FC236}">
                    <a16:creationId xmlns:a16="http://schemas.microsoft.com/office/drawing/2014/main" id="{A940981C-1E4D-5FEC-5A75-2A23C84CBBE7}"/>
                  </a:ext>
                </a:extLst>
              </p:cNvPr>
              <p:cNvSpPr/>
              <p:nvPr/>
            </p:nvSpPr>
            <p:spPr>
              <a:xfrm>
                <a:off x="10785618" y="11148273"/>
                <a:ext cx="2293844" cy="306394"/>
              </a:xfrm>
              <a:prstGeom prst="rect">
                <a:avLst/>
              </a:prstGeom>
              <a:pattFill prst="wdUpDiag">
                <a:fgClr>
                  <a:srgbClr val="00B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69" name="Rectangle 168">
                <a:extLst>
                  <a:ext uri="{FF2B5EF4-FFF2-40B4-BE49-F238E27FC236}">
                    <a16:creationId xmlns:a16="http://schemas.microsoft.com/office/drawing/2014/main" id="{FC0AD405-6AD9-1B5F-C94B-87D3E74D7D1F}"/>
                  </a:ext>
                </a:extLst>
              </p:cNvPr>
              <p:cNvSpPr/>
              <p:nvPr/>
            </p:nvSpPr>
            <p:spPr>
              <a:xfrm>
                <a:off x="6402794" y="11151715"/>
                <a:ext cx="1159319" cy="303291"/>
              </a:xfrm>
              <a:prstGeom prst="rect">
                <a:avLst/>
              </a:prstGeom>
              <a:pattFill prst="wdUpDiag">
                <a:fgClr>
                  <a:srgbClr val="7030A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70" name="Rectangle 169">
                <a:extLst>
                  <a:ext uri="{FF2B5EF4-FFF2-40B4-BE49-F238E27FC236}">
                    <a16:creationId xmlns:a16="http://schemas.microsoft.com/office/drawing/2014/main" id="{96033D30-6B15-B1E3-CC17-61890AD730A4}"/>
                  </a:ext>
                </a:extLst>
              </p:cNvPr>
              <p:cNvSpPr/>
              <p:nvPr/>
            </p:nvSpPr>
            <p:spPr>
              <a:xfrm>
                <a:off x="4388182" y="11141731"/>
                <a:ext cx="712694" cy="303290"/>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171" name="Rectangle 170">
                <a:extLst>
                  <a:ext uri="{FF2B5EF4-FFF2-40B4-BE49-F238E27FC236}">
                    <a16:creationId xmlns:a16="http://schemas.microsoft.com/office/drawing/2014/main" id="{7A62D625-FBAA-7310-72F9-63B0A12CD647}"/>
                  </a:ext>
                </a:extLst>
              </p:cNvPr>
              <p:cNvSpPr/>
              <p:nvPr/>
            </p:nvSpPr>
            <p:spPr>
              <a:xfrm>
                <a:off x="9581551" y="11148273"/>
                <a:ext cx="1204067" cy="3032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172" name="Rectangle 171">
                <a:extLst>
                  <a:ext uri="{FF2B5EF4-FFF2-40B4-BE49-F238E27FC236}">
                    <a16:creationId xmlns:a16="http://schemas.microsoft.com/office/drawing/2014/main" id="{77BCEF91-B803-6B8B-AAA2-0C8E5618ABF6}"/>
                  </a:ext>
                </a:extLst>
              </p:cNvPr>
              <p:cNvSpPr/>
              <p:nvPr/>
            </p:nvSpPr>
            <p:spPr>
              <a:xfrm>
                <a:off x="14009123" y="11148273"/>
                <a:ext cx="887930" cy="30328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grpSp>
      </p:grpSp>
    </p:spTree>
    <p:extLst>
      <p:ext uri="{BB962C8B-B14F-4D97-AF65-F5344CB8AC3E}">
        <p14:creationId xmlns:p14="http://schemas.microsoft.com/office/powerpoint/2010/main" val="3526688997"/>
      </p:ext>
    </p:extLst>
  </p:cSld>
  <p:clrMapOvr>
    <a:masterClrMapping/>
  </p:clrMapOvr>
</p:sld>
</file>

<file path=ppt/theme/theme1.xml><?xml version="1.0" encoding="utf-8"?>
<a:theme xmlns:a="http://schemas.openxmlformats.org/drawingml/2006/main" name="Office Theme">
  <a:themeElements>
    <a:clrScheme name="CDCB 2025">
      <a:dk1>
        <a:srgbClr val="AB1E2C"/>
      </a:dk1>
      <a:lt1>
        <a:sysClr val="window" lastClr="FFFFFF"/>
      </a:lt1>
      <a:dk2>
        <a:srgbClr val="25205E"/>
      </a:dk2>
      <a:lt2>
        <a:srgbClr val="F1F2F2"/>
      </a:lt2>
      <a:accent1>
        <a:srgbClr val="2F9AD5"/>
      </a:accent1>
      <a:accent2>
        <a:srgbClr val="862633"/>
      </a:accent2>
      <a:accent3>
        <a:srgbClr val="D1EEFC"/>
      </a:accent3>
      <a:accent4>
        <a:srgbClr val="E3E1D5"/>
      </a:accent4>
      <a:accent5>
        <a:srgbClr val="071D49"/>
      </a:accent5>
      <a:accent6>
        <a:srgbClr val="ADAEA8"/>
      </a:accent6>
      <a:hlink>
        <a:srgbClr val="2F9AD5"/>
      </a:hlink>
      <a:folHlink>
        <a:srgbClr val="ADAEA8"/>
      </a:folHlink>
    </a:clrScheme>
    <a:fontScheme name="CDCB Brand Fonts">
      <a:majorFont>
        <a:latin typeface="Arial Bold"/>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DCB PowerPoint Template 2024 KT" id="{9BB83BEC-7643-4DBF-AF7C-E2F2AB8B3177}" vid="{12CB3906-5286-4C3E-A0BB-D16330AFA3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10872</TotalTime>
  <Words>2640</Words>
  <Application>Microsoft Macintosh PowerPoint</Application>
  <PresentationFormat>Widescreen</PresentationFormat>
  <Paragraphs>618</Paragraphs>
  <Slides>51</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Aptos</vt:lpstr>
      <vt:lpstr>Arial</vt:lpstr>
      <vt:lpstr>Arial Bold</vt:lpstr>
      <vt:lpstr>Calibri</vt:lpstr>
      <vt:lpstr>Cambria Math</vt:lpstr>
      <vt:lpstr>Garamond</vt:lpstr>
      <vt:lpstr>Leelawadee</vt:lpstr>
      <vt:lpstr>Quattrocento Sans</vt:lpstr>
      <vt:lpstr>Times New Roman</vt:lpstr>
      <vt:lpstr>Trebuchet MS</vt:lpstr>
      <vt:lpstr>Office Theme</vt:lpstr>
      <vt:lpstr>Everything You Need to Know About Genetic Defects (For Now)</vt:lpstr>
      <vt:lpstr>Overview</vt:lpstr>
      <vt:lpstr>What are genetic defects, and where do they come from?</vt:lpstr>
      <vt:lpstr>Mendelian traits</vt:lpstr>
      <vt:lpstr>Genetic defects</vt:lpstr>
      <vt:lpstr>Physical characteristics</vt:lpstr>
      <vt:lpstr>There are many known genetic defects</vt:lpstr>
      <vt:lpstr>How do we learn about these defects?</vt:lpstr>
      <vt:lpstr>Crossovers physically rearrange DNA</vt:lpstr>
      <vt:lpstr>How do we haplotype animals?</vt:lpstr>
      <vt:lpstr>Finding new defects using haplotypes</vt:lpstr>
      <vt:lpstr>Effects are confirmed using fertility data</vt:lpstr>
      <vt:lpstr>Known recessives in US Holsteins (August 2024)</vt:lpstr>
      <vt:lpstr>Timing of recessive effects</vt:lpstr>
      <vt:lpstr>How many defects do individuals carry?</vt:lpstr>
      <vt:lpstr>Inbreeding doesn’t predict defects</vt:lpstr>
      <vt:lpstr>Estimated economic impact of genetic load</vt:lpstr>
      <vt:lpstr>Does pleiotropy affect economic traits?</vt:lpstr>
      <vt:lpstr>Is the number of defects increasing?</vt:lpstr>
      <vt:lpstr>Are defects discovered more frequently today?</vt:lpstr>
      <vt:lpstr>How do we functionally validate putative causal variants?</vt:lpstr>
      <vt:lpstr>Validation of candidate variants</vt:lpstr>
      <vt:lpstr>Why is functional validation desirable?</vt:lpstr>
      <vt:lpstr>Identification of a candidate HH2 variant</vt:lpstr>
      <vt:lpstr>Validation of candidate HH2 variant</vt:lpstr>
      <vt:lpstr>HH2 candidate functionally validated</vt:lpstr>
      <vt:lpstr>The edited protein is VERY broken</vt:lpstr>
      <vt:lpstr>How do we manage the population?</vt:lpstr>
      <vt:lpstr>Should carrier bulls be culled? (Old)</vt:lpstr>
      <vt:lpstr>Will carrier bulls be culled?</vt:lpstr>
      <vt:lpstr>Should carrier bulls really be culled? (New)</vt:lpstr>
      <vt:lpstr>Markers can be used for mate selection</vt:lpstr>
      <vt:lpstr>How should we manage diversity?</vt:lpstr>
      <vt:lpstr>Is gene editing the answer?</vt:lpstr>
      <vt:lpstr>Maybe, eventually?</vt:lpstr>
      <vt:lpstr>Inbreeding and recessive loci</vt:lpstr>
      <vt:lpstr>Inbreeding results from the mating of related animals</vt:lpstr>
      <vt:lpstr>Inbreeding reflects dominance effects</vt:lpstr>
      <vt:lpstr>Inbreeding often has undesirable effects</vt:lpstr>
      <vt:lpstr>Genetic load affects performance</vt:lpstr>
      <vt:lpstr>What causes inbreeding depression?</vt:lpstr>
      <vt:lpstr>Causes of inbreeding depression vary among animals</vt:lpstr>
      <vt:lpstr>Discussion</vt:lpstr>
      <vt:lpstr>Are we concerned about the wrong thing?</vt:lpstr>
      <vt:lpstr>This not a uniquely dairy problem!</vt:lpstr>
      <vt:lpstr>Recessives with favorable trends</vt:lpstr>
      <vt:lpstr>Recessives with unfavorable trends</vt:lpstr>
      <vt:lpstr>Trends for physical characteristics</vt:lpstr>
      <vt:lpstr>Population management isn’t easy</vt:lpstr>
      <vt:lpstr>Conclusions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Katie Schmitt</dc:creator>
  <cp:lastModifiedBy>John Cole</cp:lastModifiedBy>
  <cp:revision>186</cp:revision>
  <dcterms:created xsi:type="dcterms:W3CDTF">2024-12-04T22:35:59Z</dcterms:created>
  <dcterms:modified xsi:type="dcterms:W3CDTF">2025-04-08T12:05:08Z</dcterms:modified>
</cp:coreProperties>
</file>